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479" r:id="rId2"/>
    <p:sldId id="312" r:id="rId3"/>
    <p:sldId id="313" r:id="rId4"/>
    <p:sldId id="321" r:id="rId5"/>
    <p:sldId id="279" r:id="rId6"/>
    <p:sldId id="282" r:id="rId7"/>
    <p:sldId id="315" r:id="rId8"/>
    <p:sldId id="316" r:id="rId9"/>
    <p:sldId id="346" r:id="rId10"/>
    <p:sldId id="256" r:id="rId11"/>
    <p:sldId id="262" r:id="rId12"/>
    <p:sldId id="329" r:id="rId13"/>
    <p:sldId id="318" r:id="rId14"/>
    <p:sldId id="328" r:id="rId15"/>
    <p:sldId id="333" r:id="rId16"/>
    <p:sldId id="334" r:id="rId17"/>
    <p:sldId id="335" r:id="rId18"/>
    <p:sldId id="336" r:id="rId19"/>
    <p:sldId id="332" r:id="rId20"/>
    <p:sldId id="339" r:id="rId21"/>
    <p:sldId id="340" r:id="rId22"/>
    <p:sldId id="274" r:id="rId23"/>
    <p:sldId id="322" r:id="rId24"/>
    <p:sldId id="324" r:id="rId25"/>
    <p:sldId id="331" r:id="rId26"/>
    <p:sldId id="29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ras, Rasa" initials="CR" lastIdx="1" clrIdx="0">
    <p:extLst>
      <p:ext uri="{19B8F6BF-5375-455C-9EA6-DF929625EA0E}">
        <p15:presenceInfo xmlns:p15="http://schemas.microsoft.com/office/powerpoint/2012/main" userId="S-1-5-21-1956709588-256251581-1364944312-281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CD8DC"/>
    <a:srgbClr val="64CD53"/>
    <a:srgbClr val="5BBFBF"/>
    <a:srgbClr val="366BD6"/>
    <a:srgbClr val="857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4724" autoAdjust="0"/>
  </p:normalViewPr>
  <p:slideViewPr>
    <p:cSldViewPr snapToGrid="0">
      <p:cViewPr varScale="1">
        <p:scale>
          <a:sx n="94" d="100"/>
          <a:sy n="94" d="100"/>
        </p:scale>
        <p:origin x="684" y="5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EAD49-83DD-4874-B951-0FEE4B0FA0C4}" type="doc">
      <dgm:prSet loTypeId="urn:microsoft.com/office/officeart/2005/8/layout/vList5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7E7E457-8027-4628-A88B-9F40AA0A16B3}">
      <dgm:prSet custT="1"/>
      <dgm:spPr/>
      <dgm:t>
        <a:bodyPr/>
        <a:lstStyle/>
        <a:p>
          <a:pPr algn="ctr" rtl="0"/>
          <a:r>
            <a:rPr lang="en-US" sz="2800" b="1" dirty="0"/>
            <a:t>Self referral</a:t>
          </a:r>
        </a:p>
      </dgm:t>
    </dgm:pt>
    <dgm:pt modelId="{FA66283F-894B-49DE-9311-3C9729AEF217}" type="parTrans" cxnId="{491C2616-58FE-4E90-B26C-524BE84CC8CC}">
      <dgm:prSet/>
      <dgm:spPr/>
      <dgm:t>
        <a:bodyPr/>
        <a:lstStyle/>
        <a:p>
          <a:pPr algn="ctr"/>
          <a:endParaRPr lang="en-US"/>
        </a:p>
      </dgm:t>
    </dgm:pt>
    <dgm:pt modelId="{DB3446CA-D849-46D9-A0E0-7B7009CF0D64}" type="sibTrans" cxnId="{491C2616-58FE-4E90-B26C-524BE84CC8CC}">
      <dgm:prSet/>
      <dgm:spPr/>
      <dgm:t>
        <a:bodyPr/>
        <a:lstStyle/>
        <a:p>
          <a:pPr algn="ctr"/>
          <a:endParaRPr lang="en-US"/>
        </a:p>
      </dgm:t>
    </dgm:pt>
    <dgm:pt modelId="{3C369F42-BC73-4A8C-954A-7E670BD5BB57}">
      <dgm:prSet custT="1"/>
      <dgm:spPr/>
      <dgm:t>
        <a:bodyPr/>
        <a:lstStyle/>
        <a:p>
          <a:pPr algn="ctr" rtl="0"/>
          <a:r>
            <a:rPr lang="en-US" sz="1800" dirty="0"/>
            <a:t>Employees call for the appointment</a:t>
          </a:r>
        </a:p>
      </dgm:t>
    </dgm:pt>
    <dgm:pt modelId="{2AADF71E-7769-4D96-A0CC-FCAC360CB249}" type="parTrans" cxnId="{913CB1DA-D8CA-4D0B-8EAE-929DAC32AC5B}">
      <dgm:prSet/>
      <dgm:spPr/>
      <dgm:t>
        <a:bodyPr/>
        <a:lstStyle/>
        <a:p>
          <a:pPr algn="ctr"/>
          <a:endParaRPr lang="en-US"/>
        </a:p>
      </dgm:t>
    </dgm:pt>
    <dgm:pt modelId="{50A2342B-B8A2-4B01-81D8-3782780725CC}" type="sibTrans" cxnId="{913CB1DA-D8CA-4D0B-8EAE-929DAC32AC5B}">
      <dgm:prSet/>
      <dgm:spPr/>
      <dgm:t>
        <a:bodyPr/>
        <a:lstStyle/>
        <a:p>
          <a:pPr algn="ctr"/>
          <a:endParaRPr lang="en-US"/>
        </a:p>
      </dgm:t>
    </dgm:pt>
    <dgm:pt modelId="{BAB94BD9-567A-475A-AEAB-5C2EBEF37EEF}">
      <dgm:prSet custT="1"/>
      <dgm:spPr/>
      <dgm:t>
        <a:bodyPr/>
        <a:lstStyle/>
        <a:p>
          <a:pPr algn="ctr" rtl="0"/>
          <a:r>
            <a:rPr lang="en-US" sz="2800" b="1" dirty="0"/>
            <a:t>Recommendation</a:t>
          </a:r>
        </a:p>
      </dgm:t>
    </dgm:pt>
    <dgm:pt modelId="{9631A463-E301-4646-8551-D24A60CCAFEA}" type="parTrans" cxnId="{D5C98671-9CAD-4144-A65D-8CB1D38A6C21}">
      <dgm:prSet/>
      <dgm:spPr/>
      <dgm:t>
        <a:bodyPr/>
        <a:lstStyle/>
        <a:p>
          <a:pPr algn="ctr"/>
          <a:endParaRPr lang="en-US"/>
        </a:p>
      </dgm:t>
    </dgm:pt>
    <dgm:pt modelId="{675191E9-5A63-4B6E-8ABA-E991AB997E5E}" type="sibTrans" cxnId="{D5C98671-9CAD-4144-A65D-8CB1D38A6C21}">
      <dgm:prSet/>
      <dgm:spPr/>
      <dgm:t>
        <a:bodyPr/>
        <a:lstStyle/>
        <a:p>
          <a:pPr algn="ctr"/>
          <a:endParaRPr lang="en-US"/>
        </a:p>
      </dgm:t>
    </dgm:pt>
    <dgm:pt modelId="{B79B7D6B-BCAD-4416-9E46-DA9E1C7F901B}">
      <dgm:prSet custT="1"/>
      <dgm:spPr/>
      <dgm:t>
        <a:bodyPr/>
        <a:lstStyle/>
        <a:p>
          <a:pPr algn="ctr" rtl="0"/>
          <a:r>
            <a:rPr lang="en-US" sz="1800" dirty="0"/>
            <a:t>Reminded about EAP benefits</a:t>
          </a:r>
        </a:p>
      </dgm:t>
    </dgm:pt>
    <dgm:pt modelId="{59456B70-8F4E-42ED-9768-6030C85A8C8E}" type="parTrans" cxnId="{A95F1DDF-FEE6-4910-9BAD-FFA1A46725E1}">
      <dgm:prSet/>
      <dgm:spPr/>
      <dgm:t>
        <a:bodyPr/>
        <a:lstStyle/>
        <a:p>
          <a:pPr algn="ctr"/>
          <a:endParaRPr lang="en-US"/>
        </a:p>
      </dgm:t>
    </dgm:pt>
    <dgm:pt modelId="{DF0E743D-D3B5-4AE7-AD01-5AD5BA59C018}" type="sibTrans" cxnId="{A95F1DDF-FEE6-4910-9BAD-FFA1A46725E1}">
      <dgm:prSet/>
      <dgm:spPr/>
      <dgm:t>
        <a:bodyPr/>
        <a:lstStyle/>
        <a:p>
          <a:pPr algn="ctr"/>
          <a:endParaRPr lang="en-US"/>
        </a:p>
      </dgm:t>
    </dgm:pt>
    <dgm:pt modelId="{EA69F24D-C0A1-4BC1-9FBB-7FC07691665C}">
      <dgm:prSet custT="1"/>
      <dgm:spPr/>
      <dgm:t>
        <a:bodyPr/>
        <a:lstStyle/>
        <a:p>
          <a:pPr algn="ctr" rtl="0"/>
          <a:r>
            <a:rPr lang="en-US" sz="1800" dirty="0"/>
            <a:t>Employee is encouraged to call</a:t>
          </a:r>
        </a:p>
      </dgm:t>
    </dgm:pt>
    <dgm:pt modelId="{07679FFE-4155-4C00-B761-411C63F09444}" type="parTrans" cxnId="{721C88D5-48AE-491B-B631-D144857DCEA1}">
      <dgm:prSet/>
      <dgm:spPr/>
      <dgm:t>
        <a:bodyPr/>
        <a:lstStyle/>
        <a:p>
          <a:pPr algn="ctr"/>
          <a:endParaRPr lang="en-US"/>
        </a:p>
      </dgm:t>
    </dgm:pt>
    <dgm:pt modelId="{4AEEB4C3-E3B9-4C1F-80FC-EE57BB75AE74}" type="sibTrans" cxnId="{721C88D5-48AE-491B-B631-D144857DCEA1}">
      <dgm:prSet/>
      <dgm:spPr/>
      <dgm:t>
        <a:bodyPr/>
        <a:lstStyle/>
        <a:p>
          <a:pPr algn="ctr"/>
          <a:endParaRPr lang="en-US"/>
        </a:p>
      </dgm:t>
    </dgm:pt>
    <dgm:pt modelId="{F503439F-5096-48D3-9C81-072EDFB0CCAB}">
      <dgm:prSet custT="1"/>
      <dgm:spPr/>
      <dgm:t>
        <a:bodyPr/>
        <a:lstStyle/>
        <a:p>
          <a:pPr algn="ctr" rtl="0"/>
          <a:r>
            <a:rPr lang="en-US" sz="1800" dirty="0"/>
            <a:t>Supervisor recommendation</a:t>
          </a:r>
        </a:p>
      </dgm:t>
    </dgm:pt>
    <dgm:pt modelId="{BCC0CC01-29C0-4F6A-8639-17F1E3E0C474}" type="parTrans" cxnId="{B2EB3D35-9074-4143-82AE-0D4ABA383357}">
      <dgm:prSet/>
      <dgm:spPr/>
      <dgm:t>
        <a:bodyPr/>
        <a:lstStyle/>
        <a:p>
          <a:pPr algn="ctr"/>
          <a:endParaRPr lang="en-US"/>
        </a:p>
      </dgm:t>
    </dgm:pt>
    <dgm:pt modelId="{DEABB403-2994-4170-90EE-DAB90E0CEB84}" type="sibTrans" cxnId="{B2EB3D35-9074-4143-82AE-0D4ABA383357}">
      <dgm:prSet/>
      <dgm:spPr/>
      <dgm:t>
        <a:bodyPr/>
        <a:lstStyle/>
        <a:p>
          <a:pPr algn="ctr"/>
          <a:endParaRPr lang="en-US"/>
        </a:p>
      </dgm:t>
    </dgm:pt>
    <dgm:pt modelId="{F7155F55-5BE2-44DB-A6CD-97ADFB50EE70}">
      <dgm:prSet custT="1"/>
      <dgm:spPr>
        <a:solidFill>
          <a:schemeClr val="accent5"/>
        </a:solidFill>
      </dgm:spPr>
      <dgm:t>
        <a:bodyPr/>
        <a:lstStyle/>
        <a:p>
          <a:pPr algn="ctr" rtl="0"/>
          <a:r>
            <a:rPr lang="en-US" sz="2800" b="1" dirty="0"/>
            <a:t>Formal processes</a:t>
          </a:r>
        </a:p>
      </dgm:t>
    </dgm:pt>
    <dgm:pt modelId="{3D37995D-D465-43F1-B3BF-50F79EE3CF7F}" type="parTrans" cxnId="{8525AC85-ACFD-4CB9-927B-64417C8AB363}">
      <dgm:prSet/>
      <dgm:spPr/>
      <dgm:t>
        <a:bodyPr/>
        <a:lstStyle/>
        <a:p>
          <a:pPr algn="ctr"/>
          <a:endParaRPr lang="en-US"/>
        </a:p>
      </dgm:t>
    </dgm:pt>
    <dgm:pt modelId="{88504397-D9BF-4AC5-A70C-30F17EA4F08D}" type="sibTrans" cxnId="{8525AC85-ACFD-4CB9-927B-64417C8AB363}">
      <dgm:prSet/>
      <dgm:spPr/>
      <dgm:t>
        <a:bodyPr/>
        <a:lstStyle/>
        <a:p>
          <a:pPr algn="ctr"/>
          <a:endParaRPr lang="en-US"/>
        </a:p>
      </dgm:t>
    </dgm:pt>
    <dgm:pt modelId="{7031B838-5479-4872-B7DD-A38B7F7DFB84}">
      <dgm:prSet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 algn="ctr" rtl="0"/>
          <a:r>
            <a:rPr lang="en-US" sz="1800" dirty="0"/>
            <a:t>Supervisor or HR initiates referral</a:t>
          </a:r>
        </a:p>
      </dgm:t>
    </dgm:pt>
    <dgm:pt modelId="{A733A2D2-599E-4646-9863-170A265E80D5}" type="parTrans" cxnId="{3D85F828-210A-4DD7-BBB0-EE25515AD16A}">
      <dgm:prSet/>
      <dgm:spPr/>
      <dgm:t>
        <a:bodyPr/>
        <a:lstStyle/>
        <a:p>
          <a:pPr algn="ctr"/>
          <a:endParaRPr lang="en-US"/>
        </a:p>
      </dgm:t>
    </dgm:pt>
    <dgm:pt modelId="{30D5AB16-AE8A-45B8-BE68-92436300A32E}" type="sibTrans" cxnId="{3D85F828-210A-4DD7-BBB0-EE25515AD16A}">
      <dgm:prSet/>
      <dgm:spPr/>
      <dgm:t>
        <a:bodyPr/>
        <a:lstStyle/>
        <a:p>
          <a:pPr algn="ctr"/>
          <a:endParaRPr lang="en-US"/>
        </a:p>
      </dgm:t>
    </dgm:pt>
    <dgm:pt modelId="{B96FB63A-A15B-4EE5-A699-73A2BF05B0DE}">
      <dgm:prSet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 algn="ctr" rtl="0"/>
          <a:r>
            <a:rPr lang="en-US" sz="1800" dirty="0"/>
            <a:t>Paperwork submitted to EAP</a:t>
          </a:r>
        </a:p>
      </dgm:t>
    </dgm:pt>
    <dgm:pt modelId="{670B199E-FD84-4FB2-8D78-4FD10F3A0B7B}" type="parTrans" cxnId="{3EC4D8A8-498A-4DF0-8B53-4040872CA672}">
      <dgm:prSet/>
      <dgm:spPr/>
      <dgm:t>
        <a:bodyPr/>
        <a:lstStyle/>
        <a:p>
          <a:pPr algn="ctr"/>
          <a:endParaRPr lang="en-US"/>
        </a:p>
      </dgm:t>
    </dgm:pt>
    <dgm:pt modelId="{A649013D-56C4-45FF-A8EA-2EACF72B293C}" type="sibTrans" cxnId="{3EC4D8A8-498A-4DF0-8B53-4040872CA672}">
      <dgm:prSet/>
      <dgm:spPr/>
      <dgm:t>
        <a:bodyPr/>
        <a:lstStyle/>
        <a:p>
          <a:pPr algn="ctr"/>
          <a:endParaRPr lang="en-US"/>
        </a:p>
      </dgm:t>
    </dgm:pt>
    <dgm:pt modelId="{416920A5-BEF4-4AC9-90E6-E1DC81BDCBA4}">
      <dgm:prSet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pPr algn="ctr" rtl="0"/>
          <a:r>
            <a:rPr lang="en-US" sz="1800" dirty="0"/>
            <a:t>Focus on work performance</a:t>
          </a:r>
        </a:p>
      </dgm:t>
    </dgm:pt>
    <dgm:pt modelId="{410596A6-408D-468D-8A94-14CB7779B92A}" type="parTrans" cxnId="{A859035D-CC28-427C-86A8-F0D9308D6A55}">
      <dgm:prSet/>
      <dgm:spPr/>
      <dgm:t>
        <a:bodyPr/>
        <a:lstStyle/>
        <a:p>
          <a:pPr algn="ctr"/>
          <a:endParaRPr lang="en-US"/>
        </a:p>
      </dgm:t>
    </dgm:pt>
    <dgm:pt modelId="{AF529741-1DC1-403A-9C94-110C85295898}" type="sibTrans" cxnId="{A859035D-CC28-427C-86A8-F0D9308D6A55}">
      <dgm:prSet/>
      <dgm:spPr/>
      <dgm:t>
        <a:bodyPr/>
        <a:lstStyle/>
        <a:p>
          <a:pPr algn="ctr"/>
          <a:endParaRPr lang="en-US"/>
        </a:p>
      </dgm:t>
    </dgm:pt>
    <dgm:pt modelId="{E143F4C2-B25F-4E0F-BB32-1C60891351CE}">
      <dgm:prSet custT="1"/>
      <dgm:spPr/>
      <dgm:t>
        <a:bodyPr/>
        <a:lstStyle/>
        <a:p>
          <a:pPr algn="ctr" rtl="0"/>
          <a:r>
            <a:rPr lang="en-US" sz="1800" dirty="0"/>
            <a:t>The call is confidential</a:t>
          </a:r>
        </a:p>
      </dgm:t>
    </dgm:pt>
    <dgm:pt modelId="{07B97897-D405-4E96-9EA5-08F203200E55}" type="parTrans" cxnId="{1ADF89F5-26A7-4BD4-A5D3-2070D06EC11E}">
      <dgm:prSet/>
      <dgm:spPr/>
      <dgm:t>
        <a:bodyPr/>
        <a:lstStyle/>
        <a:p>
          <a:pPr algn="ctr"/>
          <a:endParaRPr lang="en-US"/>
        </a:p>
      </dgm:t>
    </dgm:pt>
    <dgm:pt modelId="{5123815F-F480-484A-8FD0-24652C181736}" type="sibTrans" cxnId="{1ADF89F5-26A7-4BD4-A5D3-2070D06EC11E}">
      <dgm:prSet/>
      <dgm:spPr/>
      <dgm:t>
        <a:bodyPr/>
        <a:lstStyle/>
        <a:p>
          <a:pPr algn="ctr"/>
          <a:endParaRPr lang="en-US"/>
        </a:p>
      </dgm:t>
    </dgm:pt>
    <dgm:pt modelId="{8954468B-2C06-4050-82D9-58537FA387C9}" type="pres">
      <dgm:prSet presAssocID="{DC9EAD49-83DD-4874-B951-0FEE4B0FA0C4}" presName="Name0" presStyleCnt="0">
        <dgm:presLayoutVars>
          <dgm:dir/>
          <dgm:animLvl val="lvl"/>
          <dgm:resizeHandles val="exact"/>
        </dgm:presLayoutVars>
      </dgm:prSet>
      <dgm:spPr/>
    </dgm:pt>
    <dgm:pt modelId="{21CF16A9-BA4B-4ABC-AB07-59694989AF67}" type="pres">
      <dgm:prSet presAssocID="{27E7E457-8027-4628-A88B-9F40AA0A16B3}" presName="linNode" presStyleCnt="0"/>
      <dgm:spPr/>
    </dgm:pt>
    <dgm:pt modelId="{D94B5CE1-9D94-4D8D-9370-79CF1E60B2AE}" type="pres">
      <dgm:prSet presAssocID="{27E7E457-8027-4628-A88B-9F40AA0A16B3}" presName="parentText" presStyleLbl="node1" presStyleIdx="0" presStyleCnt="3" custScaleX="137049">
        <dgm:presLayoutVars>
          <dgm:chMax val="1"/>
          <dgm:bulletEnabled val="1"/>
        </dgm:presLayoutVars>
      </dgm:prSet>
      <dgm:spPr/>
    </dgm:pt>
    <dgm:pt modelId="{230C6D83-FEA3-49CC-8036-FAA4340B155E}" type="pres">
      <dgm:prSet presAssocID="{27E7E457-8027-4628-A88B-9F40AA0A16B3}" presName="descendantText" presStyleLbl="alignAccFollowNode1" presStyleIdx="0" presStyleCnt="3">
        <dgm:presLayoutVars>
          <dgm:bulletEnabled val="1"/>
        </dgm:presLayoutVars>
      </dgm:prSet>
      <dgm:spPr/>
    </dgm:pt>
    <dgm:pt modelId="{B83CD612-AAEC-4F6F-92A6-739B63C72055}" type="pres">
      <dgm:prSet presAssocID="{DB3446CA-D849-46D9-A0E0-7B7009CF0D64}" presName="sp" presStyleCnt="0"/>
      <dgm:spPr/>
    </dgm:pt>
    <dgm:pt modelId="{80004CFB-3FE0-4D18-8250-76CA84E5CBE3}" type="pres">
      <dgm:prSet presAssocID="{BAB94BD9-567A-475A-AEAB-5C2EBEF37EEF}" presName="linNode" presStyleCnt="0"/>
      <dgm:spPr/>
    </dgm:pt>
    <dgm:pt modelId="{F3252D31-5D2B-4D08-B4E2-EDAE451679A1}" type="pres">
      <dgm:prSet presAssocID="{BAB94BD9-567A-475A-AEAB-5C2EBEF37EEF}" presName="parentText" presStyleLbl="node1" presStyleIdx="1" presStyleCnt="3" custScaleX="137163" custLinFactNeighborY="-55">
        <dgm:presLayoutVars>
          <dgm:chMax val="1"/>
          <dgm:bulletEnabled val="1"/>
        </dgm:presLayoutVars>
      </dgm:prSet>
      <dgm:spPr/>
    </dgm:pt>
    <dgm:pt modelId="{4A8E3594-740A-4210-A372-DC0C9CC2D5C1}" type="pres">
      <dgm:prSet presAssocID="{BAB94BD9-567A-475A-AEAB-5C2EBEF37EEF}" presName="descendantText" presStyleLbl="alignAccFollowNode1" presStyleIdx="1" presStyleCnt="3">
        <dgm:presLayoutVars>
          <dgm:bulletEnabled val="1"/>
        </dgm:presLayoutVars>
      </dgm:prSet>
      <dgm:spPr/>
    </dgm:pt>
    <dgm:pt modelId="{CED79D96-F4E4-44F2-BE5D-1D2B40801316}" type="pres">
      <dgm:prSet presAssocID="{675191E9-5A63-4B6E-8ABA-E991AB997E5E}" presName="sp" presStyleCnt="0"/>
      <dgm:spPr/>
    </dgm:pt>
    <dgm:pt modelId="{352BCB1E-7B2C-4CB2-AF01-C3F220B647F6}" type="pres">
      <dgm:prSet presAssocID="{F7155F55-5BE2-44DB-A6CD-97ADFB50EE70}" presName="linNode" presStyleCnt="0"/>
      <dgm:spPr/>
    </dgm:pt>
    <dgm:pt modelId="{30440FFE-37D0-408E-A7C5-944D1F3A59BC}" type="pres">
      <dgm:prSet presAssocID="{F7155F55-5BE2-44DB-A6CD-97ADFB50EE70}" presName="parentText" presStyleLbl="node1" presStyleIdx="2" presStyleCnt="3" custScaleX="137049">
        <dgm:presLayoutVars>
          <dgm:chMax val="1"/>
          <dgm:bulletEnabled val="1"/>
        </dgm:presLayoutVars>
      </dgm:prSet>
      <dgm:spPr/>
    </dgm:pt>
    <dgm:pt modelId="{5557A86E-CEC8-4DF9-B7E5-609F7850DA38}" type="pres">
      <dgm:prSet presAssocID="{F7155F55-5BE2-44DB-A6CD-97ADFB50EE7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4F6600E-AB7D-4598-9169-7B941BA920B6}" type="presOf" srcId="{DC9EAD49-83DD-4874-B951-0FEE4B0FA0C4}" destId="{8954468B-2C06-4050-82D9-58537FA387C9}" srcOrd="0" destOrd="0" presId="urn:microsoft.com/office/officeart/2005/8/layout/vList5"/>
    <dgm:cxn modelId="{491C2616-58FE-4E90-B26C-524BE84CC8CC}" srcId="{DC9EAD49-83DD-4874-B951-0FEE4B0FA0C4}" destId="{27E7E457-8027-4628-A88B-9F40AA0A16B3}" srcOrd="0" destOrd="0" parTransId="{FA66283F-894B-49DE-9311-3C9729AEF217}" sibTransId="{DB3446CA-D849-46D9-A0E0-7B7009CF0D64}"/>
    <dgm:cxn modelId="{3D85F828-210A-4DD7-BBB0-EE25515AD16A}" srcId="{F7155F55-5BE2-44DB-A6CD-97ADFB50EE70}" destId="{7031B838-5479-4872-B7DD-A38B7F7DFB84}" srcOrd="0" destOrd="0" parTransId="{A733A2D2-599E-4646-9863-170A265E80D5}" sibTransId="{30D5AB16-AE8A-45B8-BE68-92436300A32E}"/>
    <dgm:cxn modelId="{B2EB3D35-9074-4143-82AE-0D4ABA383357}" srcId="{BAB94BD9-567A-475A-AEAB-5C2EBEF37EEF}" destId="{F503439F-5096-48D3-9C81-072EDFB0CCAB}" srcOrd="2" destOrd="0" parTransId="{BCC0CC01-29C0-4F6A-8639-17F1E3E0C474}" sibTransId="{DEABB403-2994-4170-90EE-DAB90E0CEB84}"/>
    <dgm:cxn modelId="{A859035D-CC28-427C-86A8-F0D9308D6A55}" srcId="{F7155F55-5BE2-44DB-A6CD-97ADFB50EE70}" destId="{416920A5-BEF4-4AC9-90E6-E1DC81BDCBA4}" srcOrd="2" destOrd="0" parTransId="{410596A6-408D-468D-8A94-14CB7779B92A}" sibTransId="{AF529741-1DC1-403A-9C94-110C85295898}"/>
    <dgm:cxn modelId="{3D70C661-7E50-446F-83EA-D33C754620E8}" type="presOf" srcId="{EA69F24D-C0A1-4BC1-9FBB-7FC07691665C}" destId="{4A8E3594-740A-4210-A372-DC0C9CC2D5C1}" srcOrd="0" destOrd="1" presId="urn:microsoft.com/office/officeart/2005/8/layout/vList5"/>
    <dgm:cxn modelId="{91123E42-55F6-4AD5-BCB4-E75E0AF57466}" type="presOf" srcId="{F503439F-5096-48D3-9C81-072EDFB0CCAB}" destId="{4A8E3594-740A-4210-A372-DC0C9CC2D5C1}" srcOrd="0" destOrd="2" presId="urn:microsoft.com/office/officeart/2005/8/layout/vList5"/>
    <dgm:cxn modelId="{C56F7044-3DE8-4A16-BC14-A77D580DBCF9}" type="presOf" srcId="{BAB94BD9-567A-475A-AEAB-5C2EBEF37EEF}" destId="{F3252D31-5D2B-4D08-B4E2-EDAE451679A1}" srcOrd="0" destOrd="0" presId="urn:microsoft.com/office/officeart/2005/8/layout/vList5"/>
    <dgm:cxn modelId="{A2678745-2FB8-4B6C-A40B-92D6C1B7BB9C}" type="presOf" srcId="{B96FB63A-A15B-4EE5-A699-73A2BF05B0DE}" destId="{5557A86E-CEC8-4DF9-B7E5-609F7850DA38}" srcOrd="0" destOrd="1" presId="urn:microsoft.com/office/officeart/2005/8/layout/vList5"/>
    <dgm:cxn modelId="{D5C98671-9CAD-4144-A65D-8CB1D38A6C21}" srcId="{DC9EAD49-83DD-4874-B951-0FEE4B0FA0C4}" destId="{BAB94BD9-567A-475A-AEAB-5C2EBEF37EEF}" srcOrd="1" destOrd="0" parTransId="{9631A463-E301-4646-8551-D24A60CCAFEA}" sibTransId="{675191E9-5A63-4B6E-8ABA-E991AB997E5E}"/>
    <dgm:cxn modelId="{D2F68E59-531B-4560-AD09-3898616033DA}" type="presOf" srcId="{E143F4C2-B25F-4E0F-BB32-1C60891351CE}" destId="{230C6D83-FEA3-49CC-8036-FAA4340B155E}" srcOrd="0" destOrd="1" presId="urn:microsoft.com/office/officeart/2005/8/layout/vList5"/>
    <dgm:cxn modelId="{B8F6405A-66C1-48FB-B638-6341DE333954}" type="presOf" srcId="{F7155F55-5BE2-44DB-A6CD-97ADFB50EE70}" destId="{30440FFE-37D0-408E-A7C5-944D1F3A59BC}" srcOrd="0" destOrd="0" presId="urn:microsoft.com/office/officeart/2005/8/layout/vList5"/>
    <dgm:cxn modelId="{7233C67B-49DC-4691-B5FC-62F9087E389A}" type="presOf" srcId="{416920A5-BEF4-4AC9-90E6-E1DC81BDCBA4}" destId="{5557A86E-CEC8-4DF9-B7E5-609F7850DA38}" srcOrd="0" destOrd="2" presId="urn:microsoft.com/office/officeart/2005/8/layout/vList5"/>
    <dgm:cxn modelId="{A52DF781-7763-499F-8BA2-ECB4FE5887E5}" type="presOf" srcId="{7031B838-5479-4872-B7DD-A38B7F7DFB84}" destId="{5557A86E-CEC8-4DF9-B7E5-609F7850DA38}" srcOrd="0" destOrd="0" presId="urn:microsoft.com/office/officeart/2005/8/layout/vList5"/>
    <dgm:cxn modelId="{8525AC85-ACFD-4CB9-927B-64417C8AB363}" srcId="{DC9EAD49-83DD-4874-B951-0FEE4B0FA0C4}" destId="{F7155F55-5BE2-44DB-A6CD-97ADFB50EE70}" srcOrd="2" destOrd="0" parTransId="{3D37995D-D465-43F1-B3BF-50F79EE3CF7F}" sibTransId="{88504397-D9BF-4AC5-A70C-30F17EA4F08D}"/>
    <dgm:cxn modelId="{6CE7458B-7F88-4B8F-A92D-DFDAE98C25B5}" type="presOf" srcId="{B79B7D6B-BCAD-4416-9E46-DA9E1C7F901B}" destId="{4A8E3594-740A-4210-A372-DC0C9CC2D5C1}" srcOrd="0" destOrd="0" presId="urn:microsoft.com/office/officeart/2005/8/layout/vList5"/>
    <dgm:cxn modelId="{3E44F79B-6762-4702-96B0-90FF29F7F370}" type="presOf" srcId="{3C369F42-BC73-4A8C-954A-7E670BD5BB57}" destId="{230C6D83-FEA3-49CC-8036-FAA4340B155E}" srcOrd="0" destOrd="0" presId="urn:microsoft.com/office/officeart/2005/8/layout/vList5"/>
    <dgm:cxn modelId="{627F88A4-8040-452B-8657-3073B9C65108}" type="presOf" srcId="{27E7E457-8027-4628-A88B-9F40AA0A16B3}" destId="{D94B5CE1-9D94-4D8D-9370-79CF1E60B2AE}" srcOrd="0" destOrd="0" presId="urn:microsoft.com/office/officeart/2005/8/layout/vList5"/>
    <dgm:cxn modelId="{3EC4D8A8-498A-4DF0-8B53-4040872CA672}" srcId="{F7155F55-5BE2-44DB-A6CD-97ADFB50EE70}" destId="{B96FB63A-A15B-4EE5-A699-73A2BF05B0DE}" srcOrd="1" destOrd="0" parTransId="{670B199E-FD84-4FB2-8D78-4FD10F3A0B7B}" sibTransId="{A649013D-56C4-45FF-A8EA-2EACF72B293C}"/>
    <dgm:cxn modelId="{721C88D5-48AE-491B-B631-D144857DCEA1}" srcId="{BAB94BD9-567A-475A-AEAB-5C2EBEF37EEF}" destId="{EA69F24D-C0A1-4BC1-9FBB-7FC07691665C}" srcOrd="1" destOrd="0" parTransId="{07679FFE-4155-4C00-B761-411C63F09444}" sibTransId="{4AEEB4C3-E3B9-4C1F-80FC-EE57BB75AE74}"/>
    <dgm:cxn modelId="{913CB1DA-D8CA-4D0B-8EAE-929DAC32AC5B}" srcId="{27E7E457-8027-4628-A88B-9F40AA0A16B3}" destId="{3C369F42-BC73-4A8C-954A-7E670BD5BB57}" srcOrd="0" destOrd="0" parTransId="{2AADF71E-7769-4D96-A0CC-FCAC360CB249}" sibTransId="{50A2342B-B8A2-4B01-81D8-3782780725CC}"/>
    <dgm:cxn modelId="{A95F1DDF-FEE6-4910-9BAD-FFA1A46725E1}" srcId="{BAB94BD9-567A-475A-AEAB-5C2EBEF37EEF}" destId="{B79B7D6B-BCAD-4416-9E46-DA9E1C7F901B}" srcOrd="0" destOrd="0" parTransId="{59456B70-8F4E-42ED-9768-6030C85A8C8E}" sibTransId="{DF0E743D-D3B5-4AE7-AD01-5AD5BA59C018}"/>
    <dgm:cxn modelId="{1ADF89F5-26A7-4BD4-A5D3-2070D06EC11E}" srcId="{27E7E457-8027-4628-A88B-9F40AA0A16B3}" destId="{E143F4C2-B25F-4E0F-BB32-1C60891351CE}" srcOrd="1" destOrd="0" parTransId="{07B97897-D405-4E96-9EA5-08F203200E55}" sibTransId="{5123815F-F480-484A-8FD0-24652C181736}"/>
    <dgm:cxn modelId="{B06D615D-B248-4159-A494-398435E2FD8D}" type="presParOf" srcId="{8954468B-2C06-4050-82D9-58537FA387C9}" destId="{21CF16A9-BA4B-4ABC-AB07-59694989AF67}" srcOrd="0" destOrd="0" presId="urn:microsoft.com/office/officeart/2005/8/layout/vList5"/>
    <dgm:cxn modelId="{E921E106-9C20-4291-9868-45A2122C02B0}" type="presParOf" srcId="{21CF16A9-BA4B-4ABC-AB07-59694989AF67}" destId="{D94B5CE1-9D94-4D8D-9370-79CF1E60B2AE}" srcOrd="0" destOrd="0" presId="urn:microsoft.com/office/officeart/2005/8/layout/vList5"/>
    <dgm:cxn modelId="{69A29142-693C-41B8-89C0-17560B3F8309}" type="presParOf" srcId="{21CF16A9-BA4B-4ABC-AB07-59694989AF67}" destId="{230C6D83-FEA3-49CC-8036-FAA4340B155E}" srcOrd="1" destOrd="0" presId="urn:microsoft.com/office/officeart/2005/8/layout/vList5"/>
    <dgm:cxn modelId="{7A6B0086-A774-46DF-A8DB-8E92C07F13D2}" type="presParOf" srcId="{8954468B-2C06-4050-82D9-58537FA387C9}" destId="{B83CD612-AAEC-4F6F-92A6-739B63C72055}" srcOrd="1" destOrd="0" presId="urn:microsoft.com/office/officeart/2005/8/layout/vList5"/>
    <dgm:cxn modelId="{82BD791B-9411-4ED2-BA84-03B51CF6FFF9}" type="presParOf" srcId="{8954468B-2C06-4050-82D9-58537FA387C9}" destId="{80004CFB-3FE0-4D18-8250-76CA84E5CBE3}" srcOrd="2" destOrd="0" presId="urn:microsoft.com/office/officeart/2005/8/layout/vList5"/>
    <dgm:cxn modelId="{79131E09-28BC-4A43-8276-265F77F689FE}" type="presParOf" srcId="{80004CFB-3FE0-4D18-8250-76CA84E5CBE3}" destId="{F3252D31-5D2B-4D08-B4E2-EDAE451679A1}" srcOrd="0" destOrd="0" presId="urn:microsoft.com/office/officeart/2005/8/layout/vList5"/>
    <dgm:cxn modelId="{4E54F3DF-3F23-4F14-9005-8C825EF4B3DC}" type="presParOf" srcId="{80004CFB-3FE0-4D18-8250-76CA84E5CBE3}" destId="{4A8E3594-740A-4210-A372-DC0C9CC2D5C1}" srcOrd="1" destOrd="0" presId="urn:microsoft.com/office/officeart/2005/8/layout/vList5"/>
    <dgm:cxn modelId="{C28BE296-9287-4B9E-9E40-BBEBD6607575}" type="presParOf" srcId="{8954468B-2C06-4050-82D9-58537FA387C9}" destId="{CED79D96-F4E4-44F2-BE5D-1D2B40801316}" srcOrd="3" destOrd="0" presId="urn:microsoft.com/office/officeart/2005/8/layout/vList5"/>
    <dgm:cxn modelId="{B5959985-0EC8-427E-B17C-86303C478BD9}" type="presParOf" srcId="{8954468B-2C06-4050-82D9-58537FA387C9}" destId="{352BCB1E-7B2C-4CB2-AF01-C3F220B647F6}" srcOrd="4" destOrd="0" presId="urn:microsoft.com/office/officeart/2005/8/layout/vList5"/>
    <dgm:cxn modelId="{1C1D455C-C1E6-49AF-BAF7-F6DDA7421ACC}" type="presParOf" srcId="{352BCB1E-7B2C-4CB2-AF01-C3F220B647F6}" destId="{30440FFE-37D0-408E-A7C5-944D1F3A59BC}" srcOrd="0" destOrd="0" presId="urn:microsoft.com/office/officeart/2005/8/layout/vList5"/>
    <dgm:cxn modelId="{2D4D5725-69FE-4A04-A78A-A145AE504798}" type="presParOf" srcId="{352BCB1E-7B2C-4CB2-AF01-C3F220B647F6}" destId="{5557A86E-CEC8-4DF9-B7E5-609F7850DA3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0C6D83-FEA3-49CC-8036-FAA4340B155E}">
      <dsp:nvSpPr>
        <dsp:cNvPr id="0" name=""/>
        <dsp:cNvSpPr/>
      </dsp:nvSpPr>
      <dsp:spPr>
        <a:xfrm rot="5400000">
          <a:off x="5120702" y="-1575908"/>
          <a:ext cx="1019100" cy="4429553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Employees call for the appointment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call is confidential</a:t>
          </a:r>
        </a:p>
      </dsp:txBody>
      <dsp:txXfrm rot="-5400000">
        <a:off x="3415476" y="179066"/>
        <a:ext cx="4379805" cy="919604"/>
      </dsp:txXfrm>
    </dsp:sp>
    <dsp:sp modelId="{D94B5CE1-9D94-4D8D-9370-79CF1E60B2AE}">
      <dsp:nvSpPr>
        <dsp:cNvPr id="0" name=""/>
        <dsp:cNvSpPr/>
      </dsp:nvSpPr>
      <dsp:spPr>
        <a:xfrm>
          <a:off x="730" y="1930"/>
          <a:ext cx="3414745" cy="127387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Self referral</a:t>
          </a:r>
        </a:p>
      </dsp:txBody>
      <dsp:txXfrm>
        <a:off x="62916" y="64116"/>
        <a:ext cx="3290373" cy="1149504"/>
      </dsp:txXfrm>
    </dsp:sp>
    <dsp:sp modelId="{4A8E3594-740A-4210-A372-DC0C9CC2D5C1}">
      <dsp:nvSpPr>
        <dsp:cNvPr id="0" name=""/>
        <dsp:cNvSpPr/>
      </dsp:nvSpPr>
      <dsp:spPr>
        <a:xfrm rot="5400000">
          <a:off x="5123542" y="-238338"/>
          <a:ext cx="1019100" cy="442955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Reminded about EAP benefits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Employee is encouraged to call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Supervisor recommendation</a:t>
          </a:r>
        </a:p>
      </dsp:txBody>
      <dsp:txXfrm rot="-5400000">
        <a:off x="3418316" y="1516636"/>
        <a:ext cx="4379805" cy="919604"/>
      </dsp:txXfrm>
    </dsp:sp>
    <dsp:sp modelId="{F3252D31-5D2B-4D08-B4E2-EDAE451679A1}">
      <dsp:nvSpPr>
        <dsp:cNvPr id="0" name=""/>
        <dsp:cNvSpPr/>
      </dsp:nvSpPr>
      <dsp:spPr>
        <a:xfrm>
          <a:off x="730" y="1338799"/>
          <a:ext cx="3417586" cy="127387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Recommendation</a:t>
          </a:r>
        </a:p>
      </dsp:txBody>
      <dsp:txXfrm>
        <a:off x="62916" y="1400985"/>
        <a:ext cx="3293214" cy="1149504"/>
      </dsp:txXfrm>
    </dsp:sp>
    <dsp:sp modelId="{5557A86E-CEC8-4DF9-B7E5-609F7850DA38}">
      <dsp:nvSpPr>
        <dsp:cNvPr id="0" name=""/>
        <dsp:cNvSpPr/>
      </dsp:nvSpPr>
      <dsp:spPr>
        <a:xfrm rot="5400000">
          <a:off x="5120702" y="1099231"/>
          <a:ext cx="1019100" cy="4429553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Supervisor or HR initiates referral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Paperwork submitted to EAP</a:t>
          </a:r>
        </a:p>
        <a:p>
          <a:pPr marL="171450" lvl="1" indent="-171450" algn="ctr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Focus on work performance</a:t>
          </a:r>
        </a:p>
      </dsp:txBody>
      <dsp:txXfrm rot="-5400000">
        <a:off x="3415476" y="2854205"/>
        <a:ext cx="4379805" cy="919604"/>
      </dsp:txXfrm>
    </dsp:sp>
    <dsp:sp modelId="{30440FFE-37D0-408E-A7C5-944D1F3A59BC}">
      <dsp:nvSpPr>
        <dsp:cNvPr id="0" name=""/>
        <dsp:cNvSpPr/>
      </dsp:nvSpPr>
      <dsp:spPr>
        <a:xfrm>
          <a:off x="730" y="2677069"/>
          <a:ext cx="3414745" cy="1273876"/>
        </a:xfrm>
        <a:prstGeom prst="roundRect">
          <a:avLst/>
        </a:prstGeom>
        <a:solidFill>
          <a:schemeClr val="accent5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Formal processes</a:t>
          </a:r>
        </a:p>
      </dsp:txBody>
      <dsp:txXfrm>
        <a:off x="62916" y="2739255"/>
        <a:ext cx="3290373" cy="1149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9844A-F714-42A7-A0FA-96DBF5EB371A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A769E-DE6D-4B3D-99CA-0ABE2F484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8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93F-1631-4AA4-8380-E0C856E0EC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8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Dedicated team of specialists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via the Management Resource Consultation Team (MRC)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Team approach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allows for </a:t>
            </a: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immediate access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24/7/365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Consultation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 to assess the situation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Plan of action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developed by clinician and immediate support is provided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Intervention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, including formal referral, information referral, consult only or on-site support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Tip sheets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provided</a:t>
            </a:r>
          </a:p>
          <a:p>
            <a:pPr lvl="0">
              <a:defRPr/>
            </a:pPr>
            <a:r>
              <a:rPr lang="en-US" b="1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Follow up </a:t>
            </a:r>
            <a:r>
              <a:rPr lang="en-US" dirty="0">
                <a:solidFill>
                  <a:srgbClr val="A6A6A4">
                    <a:lumMod val="75000"/>
                  </a:srgbClr>
                </a:solidFill>
                <a:latin typeface="Arial" panose="020B0604020202020204"/>
              </a:rPr>
              <a:t>on every case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93F-1631-4AA4-8380-E0C856E0ECD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6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62C5F2-CF1B-A641-8E40-38629DE1956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83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rgbClr val="5B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460" y="3945164"/>
            <a:ext cx="7772400" cy="583067"/>
          </a:xfrm>
        </p:spPr>
        <p:txBody>
          <a:bodyPr anchor="b">
            <a:noAutofit/>
          </a:bodyPr>
          <a:lstStyle>
            <a:lvl1pPr algn="l"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460" y="4598082"/>
            <a:ext cx="6858000" cy="40662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(Sentence case)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397"/>
            <a:ext cx="2249939" cy="1499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1" y="2289117"/>
            <a:ext cx="2256777" cy="1504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60" y="2289117"/>
            <a:ext cx="2250144" cy="15022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41" y="2289117"/>
            <a:ext cx="2253359" cy="15022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75" y="1040433"/>
            <a:ext cx="2891250" cy="956250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 userDrawn="1"/>
        </p:nvSpPr>
        <p:spPr>
          <a:xfrm>
            <a:off x="1171460" y="6089427"/>
            <a:ext cx="6858000" cy="425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</a:rPr>
              <a:t>Presenter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0346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89" y="520248"/>
            <a:ext cx="7886700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481013" y="1698625"/>
            <a:ext cx="7886676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3311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 r="4037"/>
          <a:stretch/>
        </p:blipFill>
        <p:spPr>
          <a:xfrm>
            <a:off x="-16329" y="0"/>
            <a:ext cx="9168494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89" y="520248"/>
            <a:ext cx="7886700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481013" y="1698625"/>
            <a:ext cx="7886676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72984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8" r="33468"/>
          <a:stretch/>
        </p:blipFill>
        <p:spPr>
          <a:xfrm>
            <a:off x="5619404" y="-14107"/>
            <a:ext cx="3532909" cy="6872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89" y="520248"/>
            <a:ext cx="4662511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481013" y="1698625"/>
            <a:ext cx="4662487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84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30" y="0"/>
            <a:ext cx="4576970" cy="685800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90" y="520248"/>
            <a:ext cx="3952218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481013" y="1698625"/>
            <a:ext cx="3854223" cy="435133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220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0"/>
          </p:nvPr>
        </p:nvSpPr>
        <p:spPr>
          <a:xfrm>
            <a:off x="400050" y="400050"/>
            <a:ext cx="8278813" cy="55848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602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slide 2">
    <p:bg>
      <p:bgPr>
        <a:solidFill>
          <a:srgbClr val="5B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0050" y="400050"/>
            <a:ext cx="8278813" cy="5584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49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slide 3">
    <p:bg>
      <p:bgPr>
        <a:solidFill>
          <a:srgbClr val="857C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0050" y="400050"/>
            <a:ext cx="8278813" cy="5584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052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graphic slid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00050" y="400050"/>
            <a:ext cx="8278813" cy="558482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7146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tx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tx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tx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2722790" y="1289958"/>
            <a:ext cx="3698421" cy="3698421"/>
          </a:xfrm>
          <a:prstGeom prst="ellips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2722790" y="1497968"/>
            <a:ext cx="36984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0" dirty="0">
                <a:solidFill>
                  <a:srgbClr val="5BBFBF"/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906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7" t="2907" r="17580" b="2888"/>
          <a:stretch/>
        </p:blipFill>
        <p:spPr>
          <a:xfrm>
            <a:off x="2845947" y="-8164"/>
            <a:ext cx="6298054" cy="68661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80990" y="520248"/>
            <a:ext cx="3952218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 rot="21118098">
            <a:off x="4776036" y="2630695"/>
            <a:ext cx="2054225" cy="36464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-Short Point 1</a:t>
            </a:r>
          </a:p>
          <a:p>
            <a:pPr lvl="0"/>
            <a:r>
              <a:rPr lang="en-US" dirty="0"/>
              <a:t>-Short Point 2</a:t>
            </a:r>
          </a:p>
          <a:p>
            <a:pPr lvl="0"/>
            <a:r>
              <a:rPr lang="en-US" dirty="0"/>
              <a:t>-Short Point 3</a:t>
            </a:r>
          </a:p>
          <a:p>
            <a:pPr lvl="0"/>
            <a:r>
              <a:rPr lang="en-US" dirty="0"/>
              <a:t>-Short Point 4</a:t>
            </a:r>
          </a:p>
          <a:p>
            <a:pPr lvl="0"/>
            <a:r>
              <a:rPr lang="en-US" dirty="0"/>
              <a:t>-Short Point 5</a:t>
            </a:r>
          </a:p>
          <a:p>
            <a:pPr lvl="0"/>
            <a:r>
              <a:rPr lang="en-US" dirty="0"/>
              <a:t>-Short Point 6</a:t>
            </a:r>
          </a:p>
          <a:p>
            <a:pPr lvl="0"/>
            <a:r>
              <a:rPr lang="en-US" dirty="0"/>
              <a:t>-Short Point 7</a:t>
            </a:r>
          </a:p>
          <a:p>
            <a:pPr lvl="0"/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989" y="1443978"/>
            <a:ext cx="3740012" cy="4264124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chemeClr val="bg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­"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5522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1460" y="3945164"/>
            <a:ext cx="7772400" cy="583067"/>
          </a:xfrm>
        </p:spPr>
        <p:txBody>
          <a:bodyPr anchor="b">
            <a:noAutofit/>
          </a:bodyPr>
          <a:lstStyle>
            <a:lvl1pPr algn="l">
              <a:defRPr sz="3200" baseline="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1460" y="4598082"/>
            <a:ext cx="6858000" cy="406626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(Sentence case)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1397"/>
            <a:ext cx="2249939" cy="1499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1" y="2289117"/>
            <a:ext cx="2256777" cy="1504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460" y="2291397"/>
            <a:ext cx="2246729" cy="1499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61" y="2291397"/>
            <a:ext cx="2249939" cy="14999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575" y="1064925"/>
            <a:ext cx="2891250" cy="956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21" y="1050867"/>
            <a:ext cx="2891250" cy="956250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 userDrawn="1"/>
        </p:nvSpPr>
        <p:spPr>
          <a:xfrm>
            <a:off x="1171460" y="6089427"/>
            <a:ext cx="6858000" cy="425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Presenter</a:t>
            </a:r>
            <a:br>
              <a:rPr lang="en-US" sz="1100" dirty="0"/>
            </a:br>
            <a:r>
              <a:rPr lang="en-US" sz="110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6735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989" y="520248"/>
            <a:ext cx="7886700" cy="892174"/>
          </a:xfrm>
        </p:spPr>
        <p:txBody>
          <a:bodyPr>
            <a:normAutofit/>
          </a:bodyPr>
          <a:lstStyle>
            <a:lvl1pPr>
              <a:defRPr sz="3600">
                <a:solidFill>
                  <a:srgbClr val="5BBFBF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2465613" y="2024743"/>
            <a:ext cx="922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355101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3"/>
          <a:stretch/>
        </p:blipFill>
        <p:spPr>
          <a:xfrm>
            <a:off x="-17930" y="0"/>
            <a:ext cx="9161929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5B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79896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58607"/>
            <a:ext cx="8229600" cy="442309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742950" indent="-285750"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buClr>
                <a:schemeClr val="bg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­"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Copy-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400800" y="6419900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Confidential and Proprietary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89" y="239148"/>
            <a:ext cx="1527818" cy="50530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6452"/>
            <a:ext cx="8229600" cy="63478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none" baseline="0">
                <a:solidFill>
                  <a:srgbClr val="857CA7"/>
                </a:solidFill>
                <a:latin typeface="+mj-lt"/>
              </a:defRPr>
            </a:lvl1pPr>
          </a:lstStyle>
          <a:p>
            <a:r>
              <a:rPr lang="en-US" dirty="0"/>
              <a:t>Headline goes here (sentence case)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94"/>
            <a:ext cx="9144000" cy="98305"/>
          </a:xfrm>
          <a:prstGeom prst="rect">
            <a:avLst/>
          </a:prstGeom>
        </p:spPr>
      </p:pic>
      <p:sp>
        <p:nvSpPr>
          <p:cNvPr id="14" name="Slide Number Placeholder 2"/>
          <p:cNvSpPr txBox="1">
            <a:spLocks/>
          </p:cNvSpPr>
          <p:nvPr userDrawn="1"/>
        </p:nvSpPr>
        <p:spPr>
          <a:xfrm>
            <a:off x="269444" y="6402396"/>
            <a:ext cx="2133600" cy="2174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9DA97E-5B7C-4C42-80CC-845C01B5B2B9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43676"/>
            <a:ext cx="9144000" cy="214324"/>
          </a:xfrm>
          <a:prstGeom prst="rect">
            <a:avLst/>
          </a:prstGeom>
          <a:solidFill>
            <a:srgbClr val="857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64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58607"/>
            <a:ext cx="8229600" cy="442309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742950" indent="-285750"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buClr>
                <a:schemeClr val="bg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­"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Copy-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400800" y="6419900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Confidential and Proprietary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89" y="239148"/>
            <a:ext cx="1527818" cy="50530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6452"/>
            <a:ext cx="8229600" cy="63478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none" baseline="0">
                <a:solidFill>
                  <a:srgbClr val="FAA819"/>
                </a:solidFill>
                <a:latin typeface="+mj-lt"/>
              </a:defRPr>
            </a:lvl1pPr>
          </a:lstStyle>
          <a:p>
            <a:r>
              <a:rPr lang="en-US" dirty="0"/>
              <a:t>Headline goes here (sentence case)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94"/>
            <a:ext cx="9144000" cy="98305"/>
          </a:xfrm>
          <a:prstGeom prst="rect">
            <a:avLst/>
          </a:prstGeom>
        </p:spPr>
      </p:pic>
      <p:sp>
        <p:nvSpPr>
          <p:cNvPr id="13" name="Slide Number Placeholder 2"/>
          <p:cNvSpPr txBox="1">
            <a:spLocks/>
          </p:cNvSpPr>
          <p:nvPr userDrawn="1"/>
        </p:nvSpPr>
        <p:spPr>
          <a:xfrm>
            <a:off x="269444" y="6402396"/>
            <a:ext cx="2133600" cy="2174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9DA97E-5B7C-4C42-80CC-845C01B5B2B9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643676"/>
            <a:ext cx="9144000" cy="214324"/>
          </a:xfrm>
          <a:prstGeom prst="rect">
            <a:avLst/>
          </a:prstGeom>
          <a:solidFill>
            <a:srgbClr val="FAA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6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58607"/>
            <a:ext cx="8229600" cy="442309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742950" indent="-285750"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buClr>
                <a:schemeClr val="bg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­"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Copy-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400800" y="6419900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Confidential and Proprietary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89" y="239148"/>
            <a:ext cx="1527818" cy="50530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6452"/>
            <a:ext cx="8229600" cy="63478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none" baseline="0">
                <a:solidFill>
                  <a:srgbClr val="77787B"/>
                </a:solidFill>
                <a:latin typeface="+mj-lt"/>
              </a:defRPr>
            </a:lvl1pPr>
          </a:lstStyle>
          <a:p>
            <a:r>
              <a:rPr lang="en-US" dirty="0"/>
              <a:t>Headline goes here (sentence case)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94"/>
            <a:ext cx="9144000" cy="98305"/>
          </a:xfrm>
          <a:prstGeom prst="rect">
            <a:avLst/>
          </a:prstGeom>
        </p:spPr>
      </p:pic>
      <p:sp>
        <p:nvSpPr>
          <p:cNvPr id="14" name="Slide Number Placeholder 2"/>
          <p:cNvSpPr txBox="1">
            <a:spLocks/>
          </p:cNvSpPr>
          <p:nvPr userDrawn="1"/>
        </p:nvSpPr>
        <p:spPr>
          <a:xfrm>
            <a:off x="269444" y="6402396"/>
            <a:ext cx="2133600" cy="2174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9DA97E-5B7C-4C42-80CC-845C01B5B2B9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43676"/>
            <a:ext cx="9144000" cy="2143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5410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58607"/>
            <a:ext cx="8229600" cy="442309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6">
                    <a:lumMod val="75000"/>
                  </a:schemeClr>
                </a:solidFill>
              </a:defRPr>
            </a:lvl1pPr>
            <a:lvl2pPr marL="742950" indent="-285750"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100">
                <a:solidFill>
                  <a:schemeClr val="bg1">
                    <a:lumMod val="50000"/>
                  </a:schemeClr>
                </a:solidFill>
              </a:defRPr>
            </a:lvl2pPr>
            <a:lvl3pPr marL="1143000" indent="-228600">
              <a:buClr>
                <a:schemeClr val="bg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6002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-"/>
              <a:defRPr sz="160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­"/>
              <a:defRPr sz="14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dirty="0"/>
              <a:t>Body Copy- 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400800" y="6419900"/>
            <a:ext cx="2743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Confidential and Proprietary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389" y="239148"/>
            <a:ext cx="1527818" cy="50530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16452"/>
            <a:ext cx="8229600" cy="63478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600" b="1" cap="none" baseline="0">
                <a:solidFill>
                  <a:srgbClr val="5BBFC0"/>
                </a:solidFill>
                <a:latin typeface="+mj-lt"/>
              </a:defRPr>
            </a:lvl1pPr>
          </a:lstStyle>
          <a:p>
            <a:r>
              <a:rPr lang="en-US" dirty="0"/>
              <a:t>Headline goes here (sentence case)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94"/>
            <a:ext cx="9144000" cy="98305"/>
          </a:xfrm>
          <a:prstGeom prst="rect">
            <a:avLst/>
          </a:prstGeom>
        </p:spPr>
      </p:pic>
      <p:sp>
        <p:nvSpPr>
          <p:cNvPr id="14" name="Slide Number Placeholder 2"/>
          <p:cNvSpPr txBox="1">
            <a:spLocks/>
          </p:cNvSpPr>
          <p:nvPr userDrawn="1"/>
        </p:nvSpPr>
        <p:spPr>
          <a:xfrm>
            <a:off x="269444" y="6402396"/>
            <a:ext cx="2133600" cy="2174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9DA97E-5B7C-4C42-80CC-845C01B5B2B9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0" y="6643676"/>
            <a:ext cx="9144000" cy="214324"/>
          </a:xfrm>
          <a:prstGeom prst="rect">
            <a:avLst/>
          </a:prstGeom>
          <a:solidFill>
            <a:srgbClr val="5BBF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8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594" cy="68682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3" y="974492"/>
            <a:ext cx="3307913" cy="14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60" t="27024"/>
          <a:stretch/>
        </p:blipFill>
        <p:spPr>
          <a:xfrm>
            <a:off x="-16625" y="-16328"/>
            <a:ext cx="9160625" cy="6874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30" y="6573152"/>
            <a:ext cx="291713" cy="117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8616044" y="6518710"/>
            <a:ext cx="595993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fld id="{638C4523-CC8E-4F56-8DF1-03145B88164C}" type="slidenum">
              <a:rPr lang="en-US" sz="110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‹#›</a:t>
            </a:fld>
            <a:endParaRPr lang="en-US" sz="1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05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000" y="1255"/>
            <a:ext cx="9707374" cy="685549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74573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" y="0"/>
            <a:ext cx="920496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108902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" y="0"/>
            <a:ext cx="9150096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74079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47" y="0"/>
            <a:ext cx="9192768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2989414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9" y="733"/>
            <a:ext cx="9160329" cy="685653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3208563" y="4789623"/>
            <a:ext cx="5959929" cy="1493946"/>
          </a:xfrm>
          <a:prstGeom prst="rect">
            <a:avLst/>
          </a:prstGeom>
          <a:solidFill>
            <a:srgbClr val="5BBFBF">
              <a:alpha val="92157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98663" y="4725956"/>
            <a:ext cx="5984421" cy="63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14" y="4972683"/>
            <a:ext cx="3543750" cy="24750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958606" y="5269572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965410" y="5484603"/>
            <a:ext cx="4924137" cy="29030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2pPr>
            <a:lvl3pPr marL="9144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3pPr>
            <a:lvl4pPr marL="13716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4pPr>
            <a:lvl5pPr marL="1828800" indent="0">
              <a:buFontTx/>
              <a:buNone/>
              <a:defRPr sz="1000" b="1">
                <a:solidFill>
                  <a:srgbClr val="FF0000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Facilitator</a:t>
            </a:r>
          </a:p>
        </p:txBody>
      </p:sp>
    </p:spTree>
    <p:extLst>
      <p:ext uri="{BB962C8B-B14F-4D97-AF65-F5344CB8AC3E}">
        <p14:creationId xmlns:p14="http://schemas.microsoft.com/office/powerpoint/2010/main" val="399864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857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1933" y="977448"/>
            <a:ext cx="7886700" cy="892174"/>
          </a:xfrm>
        </p:spPr>
        <p:txBody>
          <a:bodyPr>
            <a:normAutofit/>
          </a:bodyPr>
          <a:lstStyle>
            <a:lvl1pPr>
              <a:defRPr sz="3200">
                <a:solidFill>
                  <a:srgbClr val="857CA7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/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 hasCustomPrompt="1"/>
          </p:nvPr>
        </p:nvSpPr>
        <p:spPr>
          <a:xfrm>
            <a:off x="1321933" y="1787899"/>
            <a:ext cx="4703309" cy="4351338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Topic 1</a:t>
            </a:r>
          </a:p>
          <a:p>
            <a:pPr lvl="0"/>
            <a:r>
              <a:rPr lang="en-US" dirty="0"/>
              <a:t>Topic 2</a:t>
            </a:r>
          </a:p>
          <a:p>
            <a:pPr lvl="0"/>
            <a:r>
              <a:rPr lang="en-US" dirty="0"/>
              <a:t>Topic 3</a:t>
            </a:r>
          </a:p>
          <a:p>
            <a:pPr lvl="0"/>
            <a:r>
              <a:rPr lang="en-US" dirty="0"/>
              <a:t>Topic 4</a:t>
            </a:r>
          </a:p>
          <a:p>
            <a:pPr lvl="0"/>
            <a:r>
              <a:rPr lang="en-US" dirty="0"/>
              <a:t>Topic 5</a:t>
            </a:r>
          </a:p>
          <a:p>
            <a:pPr lvl="0"/>
            <a:r>
              <a:rPr lang="en-US" dirty="0"/>
              <a:t>Topic 6</a:t>
            </a:r>
          </a:p>
          <a:p>
            <a:pPr lvl="0"/>
            <a:r>
              <a:rPr lang="en-US" dirty="0"/>
              <a:t>Topic 7</a:t>
            </a:r>
          </a:p>
        </p:txBody>
      </p:sp>
    </p:spTree>
    <p:extLst>
      <p:ext uri="{BB962C8B-B14F-4D97-AF65-F5344CB8AC3E}">
        <p14:creationId xmlns:p14="http://schemas.microsoft.com/office/powerpoint/2010/main" val="287656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-1" y="6237514"/>
            <a:ext cx="1989055" cy="489857"/>
          </a:xfrm>
          <a:prstGeom prst="rect">
            <a:avLst/>
          </a:prstGeom>
          <a:solidFill>
            <a:srgbClr val="857C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21933" y="977448"/>
            <a:ext cx="6972981" cy="892174"/>
          </a:xfrm>
        </p:spPr>
        <p:txBody>
          <a:bodyPr>
            <a:normAutofit/>
          </a:bodyPr>
          <a:lstStyle>
            <a:lvl1pPr>
              <a:defRPr sz="4000">
                <a:solidFill>
                  <a:srgbClr val="857CA7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48909" y="6402808"/>
            <a:ext cx="1632857" cy="226286"/>
          </a:xfrm>
          <a:prstGeom prst="rect">
            <a:avLst/>
          </a:prstGeom>
        </p:spPr>
        <p:txBody>
          <a:bodyPr anchor="t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600" b="1" i="0" kern="1200" cap="none" baseline="0">
                <a:solidFill>
                  <a:srgbClr val="5BBFC0"/>
                </a:solidFill>
                <a:latin typeface="+mj-lt"/>
                <a:ea typeface="+mj-ea"/>
                <a:cs typeface="Helvetica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NEW DIRECTIONS  |  </a:t>
            </a:r>
            <a:fld id="{638C4523-CC8E-4F56-8DF1-03145B88164C}" type="slidenum">
              <a:rPr lang="en-US" sz="1000" smtClean="0">
                <a:solidFill>
                  <a:schemeClr val="bg1"/>
                </a:solidFill>
                <a:latin typeface="Arial" panose="020B0604020202020204"/>
              </a:rPr>
              <a:pPr algn="l">
                <a:lnSpc>
                  <a:spcPct val="75000"/>
                </a:lnSpc>
              </a:pPr>
              <a:t>‹#›</a:t>
            </a:fld>
            <a:r>
              <a:rPr lang="en-US" sz="1000" dirty="0">
                <a:solidFill>
                  <a:schemeClr val="bg1"/>
                </a:solidFill>
                <a:latin typeface="Arial" panose="020B0604020202020204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45364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6AC30-7D79-4704-92BA-31B2A08EE52B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E35ED-9A19-4C7A-ABBD-08B884E26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10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5" r:id="rId3"/>
    <p:sldLayoutId id="2147483676" r:id="rId4"/>
    <p:sldLayoutId id="2147483681" r:id="rId5"/>
    <p:sldLayoutId id="2147483682" r:id="rId6"/>
    <p:sldLayoutId id="2147483677" r:id="rId7"/>
    <p:sldLayoutId id="2147483662" r:id="rId8"/>
    <p:sldLayoutId id="2147483674" r:id="rId9"/>
    <p:sldLayoutId id="2147483673" r:id="rId10"/>
    <p:sldLayoutId id="2147483683" r:id="rId11"/>
    <p:sldLayoutId id="2147483664" r:id="rId12"/>
    <p:sldLayoutId id="2147483665" r:id="rId13"/>
    <p:sldLayoutId id="2147483669" r:id="rId14"/>
    <p:sldLayoutId id="2147483666" r:id="rId15"/>
    <p:sldLayoutId id="2147483667" r:id="rId16"/>
    <p:sldLayoutId id="2147483668" r:id="rId17"/>
    <p:sldLayoutId id="2147483670" r:id="rId18"/>
    <p:sldLayoutId id="2147483672" r:id="rId19"/>
    <p:sldLayoutId id="2147483671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91" r:id="rId26"/>
    <p:sldLayoutId id="2147483692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eap.ndbh.com/" TargetMode="Externa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betterhelp.com/newdirections" TargetMode="Externa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dbh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ap.ndbh.com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56A5E2-41BD-4095-A91D-0236C0B6C47C}"/>
              </a:ext>
            </a:extLst>
          </p:cNvPr>
          <p:cNvSpPr txBox="1"/>
          <p:nvPr/>
        </p:nvSpPr>
        <p:spPr>
          <a:xfrm>
            <a:off x="327170" y="2715557"/>
            <a:ext cx="54109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algn="ctr"/>
            <a:r>
              <a:rPr lang="en-US" sz="4000" b="1" dirty="0"/>
              <a:t>EAP Manager Orientation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9C990B-3E01-48BB-AB28-326E2C899201}"/>
              </a:ext>
            </a:extLst>
          </p:cNvPr>
          <p:cNvSpPr txBox="1"/>
          <p:nvPr/>
        </p:nvSpPr>
        <p:spPr>
          <a:xfrm>
            <a:off x="5243119" y="5679347"/>
            <a:ext cx="36827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1-800-624-5544</a:t>
            </a:r>
          </a:p>
          <a:p>
            <a:r>
              <a:rPr lang="en-US" sz="2800" b="1" dirty="0">
                <a:hlinkClick r:id="rId2"/>
              </a:rPr>
              <a:t>https://eap.ndbh.com</a:t>
            </a:r>
            <a:endParaRPr lang="en-US" sz="2800" b="1" dirty="0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51845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7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21" y="0"/>
            <a:ext cx="5537157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010275" y="3101929"/>
            <a:ext cx="1657804" cy="3386549"/>
            <a:chOff x="3231652" y="582929"/>
            <a:chExt cx="2680695" cy="54761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912"/>
            <a:stretch/>
          </p:blipFill>
          <p:spPr>
            <a:xfrm>
              <a:off x="3402802" y="1180257"/>
              <a:ext cx="2335058" cy="45347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652" y="582929"/>
              <a:ext cx="2680695" cy="547610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62301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7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r="6100"/>
          <a:stretch/>
        </p:blipFill>
        <p:spPr>
          <a:xfrm>
            <a:off x="1" y="0"/>
            <a:ext cx="9166859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112CAA-1820-4BA8-9C15-D8912F97303C}"/>
              </a:ext>
            </a:extLst>
          </p:cNvPr>
          <p:cNvSpPr txBox="1"/>
          <p:nvPr/>
        </p:nvSpPr>
        <p:spPr>
          <a:xfrm>
            <a:off x="3447875" y="5377343"/>
            <a:ext cx="2130804" cy="5620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87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1889533"/>
            <a:ext cx="3905794" cy="442309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857CA7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phone call reduces stress</a:t>
            </a:r>
          </a:p>
          <a:p>
            <a:r>
              <a:rPr lang="en-US" sz="1800" dirty="0"/>
              <a:t>Personalized consult with a trained Work-Life specialist</a:t>
            </a:r>
          </a:p>
          <a:p>
            <a:r>
              <a:rPr lang="en-US" sz="1800" dirty="0"/>
              <a:t>Referral to local providers and national services</a:t>
            </a:r>
          </a:p>
          <a:p>
            <a:r>
              <a:rPr lang="en-US" sz="1800" dirty="0"/>
              <a:t>Tip sheets</a:t>
            </a:r>
          </a:p>
          <a:p>
            <a:r>
              <a:rPr lang="en-US" sz="1800" dirty="0"/>
              <a:t>At least 3 referrals i.e. electricians, plumbers, contractors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Work-Life Referrals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4572000" y="1889533"/>
            <a:ext cx="4371703" cy="25344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accent6">
                    <a:lumMod val="75000"/>
                  </a:schemeClr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  <a:defRPr sz="2100" b="0" i="0" kern="1200">
                <a:solidFill>
                  <a:schemeClr val="bg1">
                    <a:lumMod val="50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SzPct val="75000"/>
              <a:buFont typeface="Wingdings" panose="05000000000000000000" pitchFamily="2" charset="2"/>
              <a:buChar char="§"/>
              <a:defRPr sz="1800" b="0" i="0" kern="1200">
                <a:solidFill>
                  <a:schemeClr val="bg1">
                    <a:lumMod val="50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-"/>
              <a:defRPr sz="1600" b="0" i="0" kern="1200">
                <a:solidFill>
                  <a:schemeClr val="bg1">
                    <a:lumMod val="6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85000"/>
                </a:schemeClr>
              </a:buClr>
              <a:buFont typeface="Arial" panose="020B0604020202020204" pitchFamily="34" charset="0"/>
              <a:buChar char="­"/>
              <a:defRPr sz="1400" b="0" i="0" kern="1200">
                <a:solidFill>
                  <a:schemeClr val="bg1">
                    <a:lumMod val="6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>
                <a:solidFill>
                  <a:srgbClr val="857CA7"/>
                </a:solidFill>
              </a:rPr>
              <a:t>Consultation, resources</a:t>
            </a:r>
            <a:br>
              <a:rPr lang="en-US" sz="1800" b="1" dirty="0">
                <a:solidFill>
                  <a:srgbClr val="857CA7"/>
                </a:solidFill>
              </a:rPr>
            </a:br>
            <a:r>
              <a:rPr lang="en-US" sz="1800" b="1" dirty="0">
                <a:solidFill>
                  <a:srgbClr val="857CA7"/>
                </a:solidFill>
              </a:rPr>
              <a:t>and referrals are available for:</a:t>
            </a:r>
          </a:p>
          <a:p>
            <a:r>
              <a:rPr lang="en-US" sz="1800" dirty="0"/>
              <a:t>Daily living</a:t>
            </a:r>
          </a:p>
          <a:p>
            <a:r>
              <a:rPr lang="en-US" sz="1800" dirty="0"/>
              <a:t>Child care</a:t>
            </a:r>
          </a:p>
          <a:p>
            <a:r>
              <a:rPr lang="en-US" sz="1800" dirty="0"/>
              <a:t>Adult care</a:t>
            </a:r>
          </a:p>
          <a:p>
            <a:r>
              <a:rPr lang="en-US" sz="1800" dirty="0"/>
              <a:t>Elder care</a:t>
            </a:r>
          </a:p>
          <a:p>
            <a:r>
              <a:rPr lang="en-US" sz="1800" dirty="0"/>
              <a:t>Health and wellness</a:t>
            </a:r>
          </a:p>
          <a:p>
            <a:r>
              <a:rPr lang="en-US" sz="1800" dirty="0"/>
              <a:t>Education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62464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857CA7"/>
                </a:solidFill>
              </a:rPr>
              <a:t>All of this is available 24/7/365 with one phone call to New Directions.</a:t>
            </a:r>
          </a:p>
        </p:txBody>
      </p:sp>
    </p:spTree>
    <p:extLst>
      <p:ext uri="{BB962C8B-B14F-4D97-AF65-F5344CB8AC3E}">
        <p14:creationId xmlns:p14="http://schemas.microsoft.com/office/powerpoint/2010/main" val="404176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95" y="2154495"/>
            <a:ext cx="1707734" cy="892174"/>
          </a:xfrm>
        </p:spPr>
        <p:txBody>
          <a:bodyPr>
            <a:normAutofit fontScale="90000"/>
          </a:bodyPr>
          <a:lstStyle/>
          <a:p>
            <a:r>
              <a:rPr lang="en-US" sz="1800" cap="all" dirty="0"/>
              <a:t>2020</a:t>
            </a:r>
            <a:br>
              <a:rPr lang="en-US" sz="1800" cap="all" dirty="0"/>
            </a:br>
            <a:r>
              <a:rPr lang="en-US" sz="1800" cap="all" dirty="0"/>
              <a:t>Content calendar for</a:t>
            </a:r>
            <a:br>
              <a:rPr lang="en-US" sz="1800" cap="all" dirty="0"/>
            </a:br>
            <a:r>
              <a:rPr lang="en-US" sz="1800" cap="all" dirty="0"/>
              <a:t>scheduled</a:t>
            </a:r>
            <a:br>
              <a:rPr lang="en-US" sz="1800" cap="all" dirty="0"/>
            </a:br>
            <a:r>
              <a:rPr lang="en-US" sz="1800" cap="all" dirty="0"/>
              <a:t>live monthly webinars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74" y="151790"/>
            <a:ext cx="66484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6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760" y="2006214"/>
            <a:ext cx="1707734" cy="89217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800" cap="all" dirty="0"/>
              <a:t>2020</a:t>
            </a:r>
            <a:br>
              <a:rPr lang="en-US" sz="1800" cap="all" dirty="0"/>
            </a:br>
            <a:r>
              <a:rPr lang="en-US" sz="1800" cap="all" dirty="0"/>
              <a:t>Content calendar for </a:t>
            </a:r>
            <a:br>
              <a:rPr lang="en-US" sz="1800" cap="all" dirty="0"/>
            </a:br>
            <a:r>
              <a:rPr lang="en-US" sz="1800" cap="all" dirty="0"/>
              <a:t>Leadership</a:t>
            </a:r>
            <a:br>
              <a:rPr lang="en-US" sz="1800" cap="all" dirty="0"/>
            </a:br>
            <a:r>
              <a:rPr lang="en-US" sz="1800" cap="all" dirty="0"/>
              <a:t>series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ED9D3-1BA5-48C0-A90B-126BCA21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13" y="0"/>
            <a:ext cx="7036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ctr"/>
            <a:endParaRPr lang="en-US" sz="6600" dirty="0">
              <a:latin typeface="Arial Black" panose="020B0A04020102020204" pitchFamily="34" charset="0"/>
            </a:endParaRPr>
          </a:p>
          <a:p>
            <a:pPr algn="ctr"/>
            <a:endParaRPr lang="en-US" sz="6600" dirty="0">
              <a:latin typeface="Arial Black" panose="020B0A04020102020204" pitchFamily="34" charset="0"/>
            </a:endParaRPr>
          </a:p>
          <a:p>
            <a:pPr algn="ctr"/>
            <a:r>
              <a:rPr lang="en-US" sz="6600" dirty="0">
                <a:latin typeface="Arial Black" panose="020B0A04020102020204" pitchFamily="34" charset="0"/>
              </a:rPr>
              <a:t>MANAGEMENT</a:t>
            </a:r>
          </a:p>
          <a:p>
            <a:pPr algn="ctr"/>
            <a:r>
              <a:rPr lang="en-US" sz="6600" dirty="0">
                <a:latin typeface="Arial Black" panose="020B0A04020102020204" pitchFamily="34" charset="0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402533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EAP AS A MANAGEMENT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17325" y="1523648"/>
            <a:ext cx="8482364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Recognize and support employees in need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Get your organization and its people through crisis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Best manage employee performance issues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Continuously grow skills to grow your business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Manage people so focus is on work and help retention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Promote, raise awareness and refer to EAP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757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537861" y="548770"/>
            <a:ext cx="8559495" cy="892174"/>
          </a:xfrm>
        </p:spPr>
        <p:txBody>
          <a:bodyPr>
            <a:noAutofit/>
          </a:bodyPr>
          <a:lstStyle/>
          <a:p>
            <a:r>
              <a:rPr lang="en-US" sz="2800" cap="all" dirty="0">
                <a:cs typeface="Helvetica" panose="020B0604020202020204" pitchFamily="34" charset="0"/>
              </a:rPr>
              <a:t>help identify opportunities </a:t>
            </a:r>
            <a:br>
              <a:rPr lang="en-US" sz="2800" cap="all" dirty="0">
                <a:cs typeface="Helvetica" panose="020B0604020202020204" pitchFamily="34" charset="0"/>
              </a:rPr>
            </a:br>
            <a:r>
              <a:rPr lang="en-US" sz="2800" cap="all" dirty="0">
                <a:cs typeface="Helvetica" panose="020B0604020202020204" pitchFamily="34" charset="0"/>
              </a:rPr>
              <a:t>to refer to EAP </a:t>
            </a:r>
          </a:p>
        </p:txBody>
      </p:sp>
      <p:sp>
        <p:nvSpPr>
          <p:cNvPr id="2" name="Rectangle 1"/>
          <p:cNvSpPr/>
          <p:nvPr/>
        </p:nvSpPr>
        <p:spPr>
          <a:xfrm>
            <a:off x="727886" y="1853619"/>
            <a:ext cx="758261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“I’m feeling sad, overwhelmed, nervous, stressed, no energy, can’t sleep, hopeless, frustrated, angry…”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“My child is being picked on in school. I don’t know what to do”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“My mom died recently, and I don’t know how I am going to handle it” 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“My parents can’t take care of themselves anymore, and I’m missing a lot of work”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“My sister has moved in with us, and its not working out. Things are really rough” </a:t>
            </a: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was in a car wreck and I really want to talk to a lawyer”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can’t find a daycare to take care of my child”</a:t>
            </a:r>
          </a:p>
          <a:p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“I have been getting calls from collectors at work”</a:t>
            </a:r>
          </a:p>
        </p:txBody>
      </p:sp>
      <p:pic>
        <p:nvPicPr>
          <p:cNvPr id="6" name="Picture 5" descr="O:\Marketing\_GDarchive\_TASK\2016\2016-09-16 Font Awesome Icon Making\_FINAL\Phone in word bubble.emf"/>
          <p:cNvPicPr/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lum bright="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35" y="470462"/>
            <a:ext cx="1234926" cy="1234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/>
          <p:cNvCxnSpPr/>
          <p:nvPr/>
        </p:nvCxnSpPr>
        <p:spPr>
          <a:xfrm>
            <a:off x="0" y="2018578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2757574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3244967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3732360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0" y="4219753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4707146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0" y="5194539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5681930"/>
            <a:ext cx="727886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17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934123"/>
            <a:ext cx="9144000" cy="12281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0989" y="520248"/>
            <a:ext cx="7886700" cy="892174"/>
          </a:xfrm>
        </p:spPr>
        <p:txBody>
          <a:bodyPr>
            <a:normAutofit/>
          </a:bodyPr>
          <a:lstStyle/>
          <a:p>
            <a:pPr lvl="0"/>
            <a:r>
              <a:rPr lang="en-US" sz="2900" cap="all" dirty="0"/>
              <a:t>management/HR </a:t>
            </a:r>
            <a:br>
              <a:rPr lang="en-US" sz="2900" cap="all" dirty="0"/>
            </a:br>
            <a:r>
              <a:rPr lang="en-US" sz="2900" cap="all" dirty="0"/>
              <a:t>consultation &amp; support</a:t>
            </a:r>
          </a:p>
        </p:txBody>
      </p:sp>
      <p:sp>
        <p:nvSpPr>
          <p:cNvPr id="2" name="Rectangle 1"/>
          <p:cNvSpPr/>
          <p:nvPr/>
        </p:nvSpPr>
        <p:spPr>
          <a:xfrm>
            <a:off x="480989" y="1336222"/>
            <a:ext cx="8396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Management Consultation Support line: One phone call, all your needs</a:t>
            </a:r>
          </a:p>
        </p:txBody>
      </p:sp>
      <p:sp>
        <p:nvSpPr>
          <p:cNvPr id="3" name="Rectangle 2"/>
          <p:cNvSpPr/>
          <p:nvPr/>
        </p:nvSpPr>
        <p:spPr>
          <a:xfrm>
            <a:off x="480988" y="1934702"/>
            <a:ext cx="8396311" cy="1154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Workplace or community crises  |  Work performance issues </a:t>
            </a:r>
            <a:b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Substance Abuse Issues  |  Threats to workplace or employees  </a:t>
            </a:r>
            <a:b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cap="all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safety issues  |  Employees in crisis  |  Fitness for Duty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988" y="3390839"/>
            <a:ext cx="73866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 support available 24/7 includes: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Guidance and consultation on any need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Site/situation assessment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Formal process and referrals for employee performance issues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Manager training Coordinated emergency intervention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On-site counseling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 resources</a:t>
            </a:r>
          </a:p>
        </p:txBody>
      </p:sp>
    </p:spTree>
    <p:extLst>
      <p:ext uri="{BB962C8B-B14F-4D97-AF65-F5344CB8AC3E}">
        <p14:creationId xmlns:p14="http://schemas.microsoft.com/office/powerpoint/2010/main" val="1635888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Access the EAP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</p:nvPr>
        </p:nvGraphicFramePr>
        <p:xfrm>
          <a:off x="390525" y="1790699"/>
          <a:ext cx="7848600" cy="3952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6903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0945" y="1674986"/>
            <a:ext cx="8229600" cy="442309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AA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Cost: 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EAP is a benefit offered to you and your dependents by your employer at no cost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 to 6 face-to-face counseling sessions per life challenge/issue per household member and dependent up to age 26 per year (face to face, telephonic or text)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5BBF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Eligible users: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You, anyone living in your household and dependents outside of the home up to age 26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AA62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Confidentiality: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 one will know you have used the program unless you give permission to discuss it or tell them yourself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>
                <a:latin typeface="Arial Black" panose="020B0A04020102020204" pitchFamily="34" charset="0"/>
              </a:rPr>
              <a:t>The Details: Cost and Confidentiality</a:t>
            </a:r>
          </a:p>
        </p:txBody>
      </p:sp>
    </p:spTree>
    <p:extLst>
      <p:ext uri="{BB962C8B-B14F-4D97-AF65-F5344CB8AC3E}">
        <p14:creationId xmlns:p14="http://schemas.microsoft.com/office/powerpoint/2010/main" val="1923087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02" y="42757"/>
            <a:ext cx="7886700" cy="892174"/>
          </a:xfrm>
        </p:spPr>
        <p:txBody>
          <a:bodyPr/>
          <a:lstStyle/>
          <a:p>
            <a:r>
              <a:rPr lang="en-US" dirty="0"/>
              <a:t>Formal Referral Process*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630392"/>
            <a:ext cx="2725947" cy="6211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5825" y="1756277"/>
            <a:ext cx="2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NON-MANDATORY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387305"/>
            <a:ext cx="2725947" cy="6211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5825" y="3513190"/>
            <a:ext cx="226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MANDATORY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5939" y="2377379"/>
            <a:ext cx="5443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Strongly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Directions stays involved to completion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155939" y="4134292"/>
            <a:ext cx="68817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requirement of continued employment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Directions works with HR or Supervisor to promote improved work performance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1702" y="5275840"/>
            <a:ext cx="705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*Always work with Human Resources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 requires a Release of Information signed by the Employee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2580" y="925374"/>
            <a:ext cx="776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Always start with calling us first at </a:t>
            </a: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</a:rPr>
              <a:t>800-624-5544 </a:t>
            </a:r>
            <a:r>
              <a:rPr lang="en-US" b="1" dirty="0">
                <a:latin typeface="Arial Black" panose="020B0A04020102020204" pitchFamily="34" charset="0"/>
              </a:rPr>
              <a:t>– Press </a:t>
            </a:r>
            <a:r>
              <a:rPr lang="en-US" b="1" dirty="0">
                <a:solidFill>
                  <a:srgbClr val="7030A0"/>
                </a:solidFill>
                <a:latin typeface="Arial Black" panose="020B0A04020102020204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10495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Critical Incident Response Support 24/7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381" y="1004757"/>
            <a:ext cx="3552825" cy="1619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85045" y="2850292"/>
            <a:ext cx="57088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Death of an Employee or other significant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Shooting the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in 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Workplace violence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illness of an employee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4973" y="4440195"/>
            <a:ext cx="75649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Call New Directions at (800) 624-5544 </a:t>
            </a:r>
          </a:p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	Press #2 –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 to a clinician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provide in the moment support to the manager/supervisor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 sounding board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tip sheets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 onsite support clinical support if needed 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305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algn="ctr"/>
            <a:endParaRPr lang="en-US" sz="6600" dirty="0">
              <a:latin typeface="Arial Black" panose="020B0A04020102020204" pitchFamily="34" charset="0"/>
            </a:endParaRPr>
          </a:p>
          <a:p>
            <a:pPr algn="ctr"/>
            <a:endParaRPr lang="en-US" sz="6600" dirty="0">
              <a:latin typeface="Arial Black" panose="020B0A04020102020204" pitchFamily="34" charset="0"/>
            </a:endParaRPr>
          </a:p>
          <a:p>
            <a:pPr algn="ctr"/>
            <a:r>
              <a:rPr lang="en-US" sz="6600" dirty="0">
                <a:latin typeface="Arial Black" panose="020B0A04020102020204" pitchFamily="34" charset="0"/>
              </a:rPr>
              <a:t>HOW YOU GET </a:t>
            </a:r>
            <a:br>
              <a:rPr lang="en-US" sz="6600" dirty="0">
                <a:latin typeface="Arial Black" panose="020B0A04020102020204" pitchFamily="34" charset="0"/>
              </a:rPr>
            </a:br>
            <a:r>
              <a:rPr lang="en-US" sz="6600" dirty="0">
                <a:latin typeface="Arial Black" panose="020B0A04020102020204" pitchFamily="34" charset="0"/>
              </a:rPr>
              <a:t>IN TOUCH</a:t>
            </a:r>
          </a:p>
        </p:txBody>
      </p:sp>
    </p:spTree>
    <p:extLst>
      <p:ext uri="{BB962C8B-B14F-4D97-AF65-F5344CB8AC3E}">
        <p14:creationId xmlns:p14="http://schemas.microsoft.com/office/powerpoint/2010/main" val="1325250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1127"/>
            <a:ext cx="9144000" cy="45727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0189" y="4582376"/>
            <a:ext cx="88763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Clinicians available 24 hours a day, 7 days a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clinicians average 15+ years of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time limits on calls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Employees can reach out as often as they need to do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8909" y="391000"/>
            <a:ext cx="7886700" cy="892174"/>
          </a:xfrm>
        </p:spPr>
        <p:txBody>
          <a:bodyPr>
            <a:noAutofit/>
          </a:bodyPr>
          <a:lstStyle/>
          <a:p>
            <a:r>
              <a:rPr lang="en-US" cap="all" dirty="0"/>
              <a:t>partners for better health</a:t>
            </a:r>
          </a:p>
        </p:txBody>
      </p:sp>
    </p:spTree>
    <p:extLst>
      <p:ext uri="{BB962C8B-B14F-4D97-AF65-F5344CB8AC3E}">
        <p14:creationId xmlns:p14="http://schemas.microsoft.com/office/powerpoint/2010/main" val="3517142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02159" y="378961"/>
            <a:ext cx="7886700" cy="892174"/>
          </a:xfrm>
        </p:spPr>
        <p:txBody>
          <a:bodyPr/>
          <a:lstStyle/>
          <a:p>
            <a:r>
              <a:rPr lang="en-US" dirty="0"/>
              <a:t>CONNECT WITH THE EAP</a:t>
            </a:r>
          </a:p>
        </p:txBody>
      </p:sp>
      <p:sp>
        <p:nvSpPr>
          <p:cNvPr id="11" name="Oval 10"/>
          <p:cNvSpPr/>
          <p:nvPr/>
        </p:nvSpPr>
        <p:spPr>
          <a:xfrm>
            <a:off x="519483" y="1130907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O:\Marketing\_GDarchive\_TASK\2016\2016-09-16 Font Awesome Icon Making\_FINAL\Phone in word bubble.emf"/>
          <p:cNvPicPr/>
          <p:nvPr/>
        </p:nvPicPr>
        <p:blipFill>
          <a:blip r:embed="rId2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290" y="1310459"/>
            <a:ext cx="459168" cy="45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O:\Marketing\_GDarchive\_TASK\2016\2016-09-16 Font Awesome Icon Making\_FINAL\Mobile phone.emf"/>
          <p:cNvPicPr/>
          <p:nvPr/>
        </p:nvPicPr>
        <p:blipFill>
          <a:blip r:embed="rId3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35" y="2311611"/>
            <a:ext cx="285369" cy="47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O:\Marketing\_GDarchive\_TASK\2016\2016-09-16 Font Awesome Icon Making\_FINAL\Word bubble white-black.emf"/>
          <p:cNvPicPr/>
          <p:nvPr/>
        </p:nvPicPr>
        <p:blipFill>
          <a:blip r:embed="rId4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440" y="3332380"/>
            <a:ext cx="518613" cy="41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O:\Marketing\_GDarchive\_TASK\2016\2016-09-16 Font Awesome Icon Making\_FINAL\Laptop.emf"/>
          <p:cNvPicPr/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53" y="4336434"/>
            <a:ext cx="498532" cy="3314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1337756" y="1149659"/>
            <a:ext cx="2594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800-624-5544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-1357163" y="1540044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54122" y="1398477"/>
            <a:ext cx="739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In-the-moment support, by-appointment counseling, referrals, </a:t>
            </a:r>
            <a:b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financial &amp; legal consultation </a:t>
            </a:r>
          </a:p>
        </p:txBody>
      </p:sp>
      <p:sp>
        <p:nvSpPr>
          <p:cNvPr id="29" name="Oval 28"/>
          <p:cNvSpPr/>
          <p:nvPr/>
        </p:nvSpPr>
        <p:spPr>
          <a:xfrm>
            <a:off x="519483" y="2123473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354123" y="2142334"/>
            <a:ext cx="6615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VIA BETTERHELP: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www.betterhelp.com/newdirections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‘request counseling” “online” on our website to register.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6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-1357163" y="2532610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54122" y="2637056"/>
            <a:ext cx="7395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Short-term counseling </a:t>
            </a:r>
          </a:p>
        </p:txBody>
      </p:sp>
      <p:sp>
        <p:nvSpPr>
          <p:cNvPr id="35" name="Oval 34"/>
          <p:cNvSpPr/>
          <p:nvPr/>
        </p:nvSpPr>
        <p:spPr>
          <a:xfrm>
            <a:off x="502159" y="3113234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336799" y="3132095"/>
            <a:ext cx="66155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CHAT – for </a:t>
            </a:r>
            <a:r>
              <a:rPr lang="en-US" sz="16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worklife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requests only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-1374487" y="3522371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336798" y="3397473"/>
            <a:ext cx="7395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chat at eap.ndbh.com</a:t>
            </a:r>
          </a:p>
        </p:txBody>
      </p:sp>
      <p:sp>
        <p:nvSpPr>
          <p:cNvPr id="45" name="Oval 44"/>
          <p:cNvSpPr/>
          <p:nvPr/>
        </p:nvSpPr>
        <p:spPr>
          <a:xfrm>
            <a:off x="519483" y="4093019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354123" y="4111880"/>
            <a:ext cx="758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@ eap.ndbh.com (company code: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northeastern university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-1357163" y="4502156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54122" y="4377258"/>
            <a:ext cx="739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a counseling session, watch webinars, view helpful articles, </a:t>
            </a:r>
            <a:b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the legal &amp; financial center </a:t>
            </a:r>
          </a:p>
        </p:txBody>
      </p:sp>
      <p:pic>
        <p:nvPicPr>
          <p:cNvPr id="49" name="Picture 48" descr="O:\Marketing\_GDarchive\_TASK\2016\2016-09-16 Font Awesome Icon Making\_FINAL\Laptop.emf"/>
          <p:cNvPicPr/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029" y="5316218"/>
            <a:ext cx="498532" cy="33144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Oval 49"/>
          <p:cNvSpPr/>
          <p:nvPr/>
        </p:nvSpPr>
        <p:spPr>
          <a:xfrm>
            <a:off x="502159" y="5072803"/>
            <a:ext cx="818273" cy="818273"/>
          </a:xfrm>
          <a:prstGeom prst="ellipse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336799" y="5091664"/>
            <a:ext cx="661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EAP APP (company code: 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northeastern university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-1374487" y="5481940"/>
            <a:ext cx="1876646" cy="0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36798" y="5357042"/>
            <a:ext cx="7395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a counseling session, watch webinars, view helpful articles, </a:t>
            </a:r>
            <a:b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visit the legal &amp; financial center </a:t>
            </a:r>
          </a:p>
        </p:txBody>
      </p:sp>
    </p:spTree>
    <p:extLst>
      <p:ext uri="{BB962C8B-B14F-4D97-AF65-F5344CB8AC3E}">
        <p14:creationId xmlns:p14="http://schemas.microsoft.com/office/powerpoint/2010/main" val="22189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Get Started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412" y="1551233"/>
            <a:ext cx="7703388" cy="48474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AA626"/>
                </a:solidFill>
              </a:rPr>
              <a:t>Visit https://</a:t>
            </a:r>
            <a:r>
              <a:rPr lang="en-US" sz="3200" b="1" dirty="0">
                <a:solidFill>
                  <a:srgbClr val="FAA626"/>
                </a:solidFill>
                <a:hlinkClick r:id="rId3"/>
              </a:rPr>
              <a:t>eap.ndbh.com</a:t>
            </a:r>
            <a:endParaRPr lang="en-US" sz="3200" b="1" dirty="0">
              <a:solidFill>
                <a:srgbClr val="FAA626"/>
              </a:solidFill>
            </a:endParaRPr>
          </a:p>
          <a:p>
            <a:r>
              <a:rPr lang="en-US" dirty="0"/>
              <a:t>Select </a:t>
            </a:r>
            <a:r>
              <a:rPr lang="en-US" b="1" dirty="0"/>
              <a:t>For Individual and Family Members</a:t>
            </a:r>
          </a:p>
          <a:p>
            <a:pPr lvl="1"/>
            <a:r>
              <a:rPr lang="en-US" dirty="0"/>
              <a:t>choose Employee Assistance Program</a:t>
            </a:r>
            <a:endParaRPr lang="en-US" b="1" dirty="0"/>
          </a:p>
          <a:p>
            <a:pPr lvl="1"/>
            <a:r>
              <a:rPr lang="en-US" dirty="0"/>
              <a:t>log in using company password: </a:t>
            </a:r>
            <a:r>
              <a:rPr lang="en-US" dirty="0">
                <a:solidFill>
                  <a:srgbClr val="FFC000"/>
                </a:solidFill>
                <a:latin typeface="Arial Black" panose="020B0A04020102020204" pitchFamily="34" charset="0"/>
              </a:rPr>
              <a:t>northeastern university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You can:</a:t>
            </a:r>
          </a:p>
          <a:p>
            <a:pPr lvl="1"/>
            <a:r>
              <a:rPr lang="en-US" dirty="0"/>
              <a:t>View thousands of resources on topics</a:t>
            </a:r>
          </a:p>
          <a:p>
            <a:pPr lvl="1"/>
            <a:r>
              <a:rPr lang="en-US" dirty="0"/>
              <a:t>Chat with EAP </a:t>
            </a:r>
            <a:r>
              <a:rPr lang="en-US" dirty="0" err="1"/>
              <a:t>worklife</a:t>
            </a:r>
            <a:r>
              <a:rPr lang="en-US" dirty="0"/>
              <a:t> professionals</a:t>
            </a:r>
          </a:p>
          <a:p>
            <a:pPr lvl="1"/>
            <a:r>
              <a:rPr lang="en-US" dirty="0"/>
              <a:t>Request an EAP session</a:t>
            </a:r>
          </a:p>
          <a:p>
            <a:pPr lvl="1"/>
            <a:r>
              <a:rPr lang="en-US" dirty="0"/>
              <a:t>Set up Online/Text Therapy</a:t>
            </a:r>
          </a:p>
          <a:p>
            <a:pPr lvl="1"/>
            <a:r>
              <a:rPr lang="en-US" dirty="0"/>
              <a:t>Complete your will for free on-line</a:t>
            </a:r>
          </a:p>
          <a:p>
            <a:pPr lvl="1"/>
            <a:r>
              <a:rPr lang="en-US" dirty="0"/>
              <a:t>Access financial and legal tools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>
                <a:solidFill>
                  <a:srgbClr val="3FA696"/>
                </a:solidFill>
                <a:latin typeface="Arial Black" panose="020B0A04020102020204" pitchFamily="34" charset="0"/>
              </a:rPr>
              <a:t>We love it when you CALL	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1-800-624-5544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680205" y="6398685"/>
            <a:ext cx="2133600" cy="365125"/>
          </a:xfrm>
          <a:prstGeom prst="rect">
            <a:avLst/>
          </a:prstGeom>
        </p:spPr>
        <p:txBody>
          <a:bodyPr/>
          <a:lstStyle/>
          <a:p>
            <a:fld id="{479DA97E-5B7C-4C42-80CC-845C01B5B2B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12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40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23977"/>
            <a:ext cx="8229600" cy="4423093"/>
          </a:xfrm>
        </p:spPr>
        <p:txBody>
          <a:bodyPr numCol="2">
            <a:normAutofit lnSpcReduction="10000"/>
          </a:bodyPr>
          <a:lstStyle/>
          <a:p>
            <a:r>
              <a:rPr lang="en-US" sz="2000" dirty="0"/>
              <a:t>Relationship and family challenges</a:t>
            </a:r>
          </a:p>
          <a:p>
            <a:r>
              <a:rPr lang="en-US" sz="2000" dirty="0"/>
              <a:t>Stress and worries</a:t>
            </a:r>
          </a:p>
          <a:p>
            <a:r>
              <a:rPr lang="en-US" sz="2000" dirty="0"/>
              <a:t>Life changing events</a:t>
            </a:r>
          </a:p>
          <a:p>
            <a:r>
              <a:rPr lang="en-US" sz="2000" dirty="0"/>
              <a:t>Elder care concerns</a:t>
            </a:r>
          </a:p>
          <a:p>
            <a:r>
              <a:rPr lang="en-US" sz="2000" dirty="0"/>
              <a:t>Legal questions</a:t>
            </a:r>
          </a:p>
          <a:p>
            <a:r>
              <a:rPr lang="en-US" sz="2000" dirty="0"/>
              <a:t>Workplace challenges</a:t>
            </a:r>
          </a:p>
          <a:p>
            <a:r>
              <a:rPr lang="en-US" sz="2000" dirty="0"/>
              <a:t>Overwhelming anxiety or feeling blue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Substance dependence or addiction</a:t>
            </a:r>
          </a:p>
          <a:p>
            <a:r>
              <a:rPr lang="en-US" sz="2000" dirty="0"/>
              <a:t>Conflict resolution</a:t>
            </a:r>
          </a:p>
          <a:p>
            <a:r>
              <a:rPr lang="en-US" sz="2000" dirty="0"/>
              <a:t>Medical issues or illness</a:t>
            </a:r>
          </a:p>
          <a:p>
            <a:r>
              <a:rPr lang="en-US" sz="2000" dirty="0"/>
              <a:t>Grief or loss</a:t>
            </a:r>
          </a:p>
          <a:p>
            <a:r>
              <a:rPr lang="en-US" sz="2000" dirty="0"/>
              <a:t>Childcare </a:t>
            </a:r>
          </a:p>
          <a:p>
            <a:r>
              <a:rPr lang="en-US" sz="2000" dirty="0"/>
              <a:t>Budgeting w/ a financial professional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916452"/>
            <a:ext cx="8686800" cy="634781"/>
          </a:xfrm>
        </p:spPr>
        <p:txBody>
          <a:bodyPr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Common Reasons People Use the EAP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3331" y="5062445"/>
            <a:ext cx="58171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Support in the </a:t>
            </a:r>
            <a:r>
              <a:rPr lang="en-US" sz="2800" b="1" dirty="0">
                <a:solidFill>
                  <a:srgbClr val="3FA696"/>
                </a:solidFill>
              </a:rPr>
              <a:t>proactive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FAA626"/>
                </a:solidFill>
              </a:rPr>
              <a:t>reactive</a:t>
            </a:r>
            <a:r>
              <a:rPr lang="en-US" sz="2800" dirty="0">
                <a:solidFill>
                  <a:srgbClr val="FAA626"/>
                </a:solidFill>
              </a:rPr>
              <a:t> </a:t>
            </a:r>
          </a:p>
          <a:p>
            <a:pPr algn="ctr"/>
            <a:r>
              <a:rPr lang="en-US" sz="2800" dirty="0"/>
              <a:t>stage of life’s challenges</a:t>
            </a:r>
          </a:p>
          <a:p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475CBD-1708-414D-B45E-F832F6D847B2}"/>
              </a:ext>
            </a:extLst>
          </p:cNvPr>
          <p:cNvSpPr/>
          <p:nvPr/>
        </p:nvSpPr>
        <p:spPr>
          <a:xfrm>
            <a:off x="7597302" y="6090338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800-624-5544</a:t>
            </a:r>
          </a:p>
        </p:txBody>
      </p:sp>
    </p:spTree>
    <p:extLst>
      <p:ext uri="{BB962C8B-B14F-4D97-AF65-F5344CB8AC3E}">
        <p14:creationId xmlns:p14="http://schemas.microsoft.com/office/powerpoint/2010/main" val="204110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353" y="0"/>
            <a:ext cx="4470684" cy="686478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54634" y="979618"/>
            <a:ext cx="7886700" cy="892174"/>
          </a:xfrm>
        </p:spPr>
        <p:txBody>
          <a:bodyPr>
            <a:noAutofit/>
          </a:bodyPr>
          <a:lstStyle/>
          <a:p>
            <a:r>
              <a:rPr lang="en-US" sz="3600" dirty="0"/>
              <a:t>COUNSELING </a:t>
            </a:r>
            <a:br>
              <a:rPr lang="en-US" sz="3600" dirty="0"/>
            </a:br>
            <a:r>
              <a:rPr lang="en-US" sz="3600" dirty="0"/>
              <a:t>&amp; COACHING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354634" y="2063162"/>
            <a:ext cx="436960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Free Face-to-face/Telephonic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counseling sessions scheduled with a licensed provider</a:t>
            </a: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Unlimited In the moment support 24/7/365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Crisis intervention &amp; support</a:t>
            </a: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Life </a:t>
            </a:r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coaching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resources</a:t>
            </a:r>
          </a:p>
          <a:p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sessions of Online/Text therapy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029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6311" b="44953"/>
          <a:stretch/>
        </p:blipFill>
        <p:spPr>
          <a:xfrm>
            <a:off x="908402" y="884903"/>
            <a:ext cx="6278979" cy="416836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511553" y="1651172"/>
            <a:ext cx="5632447" cy="523220"/>
          </a:xfrm>
          <a:prstGeom prst="rect">
            <a:avLst/>
          </a:prstGeom>
          <a:solidFill>
            <a:srgbClr val="E3603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BetterHelp.com/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NewDirections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83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42933">
            <a:off x="913678" y="1995100"/>
            <a:ext cx="7159379" cy="332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80403" y="4906274"/>
            <a:ext cx="3563597" cy="17376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registration and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get matched with a therapist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Therapist match could take up to 24 hours</a:t>
            </a:r>
          </a:p>
          <a:p>
            <a:pPr marL="0" marR="0" lvl="0" indent="0" algn="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Download app and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BA81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start therapy 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message, chat, phone, 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2F022-F4B7-438C-BFE8-29E1719C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166"/>
            <a:ext cx="4572000" cy="23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24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381053"/>
            <a:ext cx="8229600" cy="4423093"/>
          </a:xfrm>
        </p:spPr>
        <p:txBody>
          <a:bodyPr/>
          <a:lstStyle/>
          <a:p>
            <a:pPr>
              <a:lnSpc>
                <a:spcPct val="90000"/>
              </a:lnSpc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Free 30-minute consultation with local attorneys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Civil/Consumer Issues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Personal/Family Legal Services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Personal Injury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Criminal Matters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Business Legal Services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Real Estate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IRS Matters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Estate Planning Law 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Legal Documents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25% discount off of attorney’s hourly rate</a:t>
            </a: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AA819"/>
                </a:solidFill>
                <a:latin typeface="Arial Black" panose="020B0A04020102020204" pitchFamily="34" charset="0"/>
              </a:rPr>
              <a:t>Legal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rgbClr val="FAA819"/>
                </a:solidFill>
                <a:latin typeface="Arial Black" panose="020B0A04020102020204" pitchFamily="34" charset="0"/>
              </a:rPr>
              <a:t>Referrals</a:t>
            </a:r>
          </a:p>
        </p:txBody>
      </p:sp>
    </p:spTree>
    <p:extLst>
      <p:ext uri="{BB962C8B-B14F-4D97-AF65-F5344CB8AC3E}">
        <p14:creationId xmlns:p14="http://schemas.microsoft.com/office/powerpoint/2010/main" val="112726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Free 30-minute consultation with Financial Counselors &amp; Tax Advisors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Credit Counseling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Debt Consolidation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Budgeting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Tax Issues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Investment Options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Mortgages </a:t>
            </a:r>
          </a:p>
          <a:p>
            <a:pPr lvl="1">
              <a:lnSpc>
                <a:spcPct val="90000"/>
              </a:lnSpc>
            </a:pPr>
            <a:r>
              <a:rPr lang="en-US" sz="1700" dirty="0">
                <a:latin typeface="Helvetica" panose="020B0604020202020204" pitchFamily="34" charset="0"/>
                <a:cs typeface="Helvetica" panose="020B0604020202020204" pitchFamily="34" charset="0"/>
              </a:rPr>
              <a:t>Retirement Planning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Online budget planning, calculators and other resources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Financial Referrals</a:t>
            </a:r>
          </a:p>
        </p:txBody>
      </p:sp>
    </p:spTree>
    <p:extLst>
      <p:ext uri="{BB962C8B-B14F-4D97-AF65-F5344CB8AC3E}">
        <p14:creationId xmlns:p14="http://schemas.microsoft.com/office/powerpoint/2010/main" val="12159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7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9" r="17685"/>
          <a:stretch/>
        </p:blipFill>
        <p:spPr>
          <a:xfrm>
            <a:off x="0" y="0"/>
            <a:ext cx="9144000" cy="6876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DFCB7-EAF7-4AEC-A96B-24B52AA6AA98}"/>
              </a:ext>
            </a:extLst>
          </p:cNvPr>
          <p:cNvSpPr txBox="1"/>
          <p:nvPr/>
        </p:nvSpPr>
        <p:spPr>
          <a:xfrm>
            <a:off x="3053919" y="1268513"/>
            <a:ext cx="2645545" cy="36933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northeastern university</a:t>
            </a: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B03919F7-97FF-4772-9BF5-BEA458EBA9E3}"/>
              </a:ext>
            </a:extLst>
          </p:cNvPr>
          <p:cNvSpPr/>
          <p:nvPr/>
        </p:nvSpPr>
        <p:spPr>
          <a:xfrm rot="1956958">
            <a:off x="284085" y="852256"/>
            <a:ext cx="2565647" cy="2689934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11D65-21B9-42CA-91EC-21BCDE4FE732}"/>
              </a:ext>
            </a:extLst>
          </p:cNvPr>
          <p:cNvSpPr txBox="1"/>
          <p:nvPr/>
        </p:nvSpPr>
        <p:spPr>
          <a:xfrm>
            <a:off x="838941" y="1637845"/>
            <a:ext cx="137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New updated website!!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8EDCD-BD39-43A3-87A3-368D6B821D7C}"/>
              </a:ext>
            </a:extLst>
          </p:cNvPr>
          <p:cNvSpPr txBox="1"/>
          <p:nvPr/>
        </p:nvSpPr>
        <p:spPr>
          <a:xfrm>
            <a:off x="2965709" y="80259"/>
            <a:ext cx="32125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https://eap.ndbh.com</a:t>
            </a:r>
            <a:endParaRPr lang="en-US" sz="2400" b="1" dirty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51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Directions">
      <a:dk1>
        <a:srgbClr val="5BBFBF"/>
      </a:dk1>
      <a:lt1>
        <a:srgbClr val="FFFFFF"/>
      </a:lt1>
      <a:dk2>
        <a:srgbClr val="7F7F7F"/>
      </a:dk2>
      <a:lt2>
        <a:srgbClr val="FFFFFF"/>
      </a:lt2>
      <a:accent1>
        <a:srgbClr val="FBA81A"/>
      </a:accent1>
      <a:accent2>
        <a:srgbClr val="9CD8DC"/>
      </a:accent2>
      <a:accent3>
        <a:srgbClr val="857CA7"/>
      </a:accent3>
      <a:accent4>
        <a:srgbClr val="C9CACC"/>
      </a:accent4>
      <a:accent5>
        <a:srgbClr val="E59A38"/>
      </a:accent5>
      <a:accent6>
        <a:srgbClr val="5BBFBF"/>
      </a:accent6>
      <a:hlink>
        <a:srgbClr val="FBA81A"/>
      </a:hlink>
      <a:folHlink>
        <a:srgbClr val="857CA7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8140414E1EB94F8AEA897DE9B30272" ma:contentTypeVersion="10" ma:contentTypeDescription="Create a new document." ma:contentTypeScope="" ma:versionID="a2630461c40a12daf99a72510f2cf8c5">
  <xsd:schema xmlns:xsd="http://www.w3.org/2001/XMLSchema" xmlns:xs="http://www.w3.org/2001/XMLSchema" xmlns:p="http://schemas.microsoft.com/office/2006/metadata/properties" xmlns:ns2="47591b7d-fcdf-46c8-a776-278e59cb233a" xmlns:ns3="2905adc3-2afa-4778-80f1-c13409e16d1c" targetNamespace="http://schemas.microsoft.com/office/2006/metadata/properties" ma:root="true" ma:fieldsID="f0708a9ad956fd2086e739c6f9d6540f" ns2:_="" ns3:_="">
    <xsd:import namespace="47591b7d-fcdf-46c8-a776-278e59cb233a"/>
    <xsd:import namespace="2905adc3-2afa-4778-80f1-c13409e16d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91b7d-fcdf-46c8-a776-278e59cb23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5adc3-2afa-4778-80f1-c13409e16d1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AF651B-7AEA-4BCA-97B2-1551A1D16C5D}"/>
</file>

<file path=customXml/itemProps2.xml><?xml version="1.0" encoding="utf-8"?>
<ds:datastoreItem xmlns:ds="http://schemas.openxmlformats.org/officeDocument/2006/customXml" ds:itemID="{1F9E20EF-AF4E-40B3-88E8-209B38EA6FD0}"/>
</file>

<file path=customXml/itemProps3.xml><?xml version="1.0" encoding="utf-8"?>
<ds:datastoreItem xmlns:ds="http://schemas.openxmlformats.org/officeDocument/2006/customXml" ds:itemID="{C6FFA997-02E0-4DA8-B647-93685CA62F2C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13160</TotalTime>
  <Words>1180</Words>
  <Application>Microsoft Office PowerPoint</Application>
  <PresentationFormat>On-screen Show (4:3)</PresentationFormat>
  <Paragraphs>212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Helvetica</vt:lpstr>
      <vt:lpstr>Wingdings</vt:lpstr>
      <vt:lpstr>Office Theme</vt:lpstr>
      <vt:lpstr>PowerPoint Presentation</vt:lpstr>
      <vt:lpstr>The Details: Cost and Confidentiality</vt:lpstr>
      <vt:lpstr>Common Reasons People Use the EAP</vt:lpstr>
      <vt:lpstr>COUNSELING  &amp; COACHING</vt:lpstr>
      <vt:lpstr>PowerPoint Presentation</vt:lpstr>
      <vt:lpstr>PowerPoint Presentation</vt:lpstr>
      <vt:lpstr>Legal Referrals</vt:lpstr>
      <vt:lpstr>Financial Referrals</vt:lpstr>
      <vt:lpstr>PowerPoint Presentation</vt:lpstr>
      <vt:lpstr>PowerPoint Presentation</vt:lpstr>
      <vt:lpstr>PowerPoint Presentation</vt:lpstr>
      <vt:lpstr>Work-Life Referrals</vt:lpstr>
      <vt:lpstr>2020 Content calendar for scheduled live monthly webinars</vt:lpstr>
      <vt:lpstr>2020 Content calendar for  Leadership series</vt:lpstr>
      <vt:lpstr>PowerPoint Presentation</vt:lpstr>
      <vt:lpstr>EAP AS A MANAGEMENT TOOL</vt:lpstr>
      <vt:lpstr>help identify opportunities  to refer to EAP </vt:lpstr>
      <vt:lpstr>management/HR  consultation &amp; support</vt:lpstr>
      <vt:lpstr>How to Access the EAP</vt:lpstr>
      <vt:lpstr>Formal Referral Process*</vt:lpstr>
      <vt:lpstr>PowerPoint Presentation</vt:lpstr>
      <vt:lpstr>PowerPoint Presentation</vt:lpstr>
      <vt:lpstr>partners for better health</vt:lpstr>
      <vt:lpstr>CONNECT WITH THE EAP</vt:lpstr>
      <vt:lpstr>Get Started Today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Hughes, Hannah</dc:creator>
  <cp:lastModifiedBy>Barnett, Ellen</cp:lastModifiedBy>
  <cp:revision>125</cp:revision>
  <dcterms:created xsi:type="dcterms:W3CDTF">2017-12-19T20:01:18Z</dcterms:created>
  <dcterms:modified xsi:type="dcterms:W3CDTF">2020-12-13T20:50:39Z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0x010100EF8140414E1EB94F8AEA897DE9B30272</vt:lpwstr>
  </property>
</Properties>
</file>